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sldIdLst>
    <p:sldId id="256" r:id="rId2"/>
    <p:sldId id="258" r:id="rId3"/>
    <p:sldId id="257" r:id="rId4"/>
    <p:sldId id="259" r:id="rId5"/>
    <p:sldId id="260" r:id="rId6"/>
    <p:sldId id="318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1" r:id="rId18"/>
    <p:sldId id="267" r:id="rId19"/>
    <p:sldId id="273" r:id="rId20"/>
    <p:sldId id="274" r:id="rId21"/>
    <p:sldId id="275" r:id="rId22"/>
    <p:sldId id="277" r:id="rId23"/>
    <p:sldId id="278" r:id="rId24"/>
    <p:sldId id="294" r:id="rId25"/>
    <p:sldId id="293" r:id="rId26"/>
    <p:sldId id="295" r:id="rId27"/>
    <p:sldId id="296" r:id="rId28"/>
    <p:sldId id="276" r:id="rId29"/>
    <p:sldId id="279" r:id="rId30"/>
    <p:sldId id="281" r:id="rId31"/>
    <p:sldId id="307" r:id="rId32"/>
    <p:sldId id="314" r:id="rId33"/>
    <p:sldId id="283" r:id="rId34"/>
    <p:sldId id="304" r:id="rId35"/>
    <p:sldId id="305" r:id="rId36"/>
    <p:sldId id="309" r:id="rId37"/>
    <p:sldId id="310" r:id="rId38"/>
    <p:sldId id="308" r:id="rId39"/>
    <p:sldId id="313" r:id="rId40"/>
    <p:sldId id="311" r:id="rId41"/>
    <p:sldId id="282" r:id="rId42"/>
    <p:sldId id="284" r:id="rId43"/>
    <p:sldId id="285" r:id="rId44"/>
    <p:sldId id="288" r:id="rId45"/>
    <p:sldId id="291" r:id="rId46"/>
    <p:sldId id="289" r:id="rId47"/>
    <p:sldId id="292" r:id="rId48"/>
    <p:sldId id="297" r:id="rId49"/>
    <p:sldId id="315" r:id="rId50"/>
    <p:sldId id="312" r:id="rId51"/>
    <p:sldId id="320" r:id="rId52"/>
    <p:sldId id="319" r:id="rId53"/>
    <p:sldId id="321" r:id="rId54"/>
    <p:sldId id="322" r:id="rId55"/>
    <p:sldId id="302" r:id="rId56"/>
    <p:sldId id="298" r:id="rId57"/>
    <p:sldId id="299" r:id="rId58"/>
    <p:sldId id="300" r:id="rId59"/>
    <p:sldId id="301" r:id="rId60"/>
    <p:sldId id="316" r:id="rId61"/>
    <p:sldId id="303" r:id="rId62"/>
    <p:sldId id="317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14-431A-B400-9FADDC1D225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85000"/>
                      <a:satMod val="130000"/>
                    </a:schemeClr>
                  </a:gs>
                  <a:gs pos="34000">
                    <a:schemeClr val="accent2">
                      <a:shade val="87000"/>
                      <a:satMod val="125000"/>
                    </a:schemeClr>
                  </a:gs>
                  <a:gs pos="70000">
                    <a:schemeClr val="accent2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2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14-431A-B400-9FADDC1D225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85000"/>
                      <a:satMod val="130000"/>
                    </a:schemeClr>
                  </a:gs>
                  <a:gs pos="34000">
                    <a:schemeClr val="accent3">
                      <a:shade val="87000"/>
                      <a:satMod val="125000"/>
                    </a:schemeClr>
                  </a:gs>
                  <a:gs pos="70000">
                    <a:schemeClr val="accent3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3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D7-40BF-8169-9F5DF16EB79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3D7-40BF-8169-9F5DF16EB7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Exam</c:v>
                </c:pt>
                <c:pt idx="1">
                  <c:v>LAB</c:v>
                </c:pt>
                <c:pt idx="2">
                  <c:v>Project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D7-40BF-8169-9F5DF16EB79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70FDC-FE7A-4BF8-B121-56C1584925D7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9F70F-DCCF-4227-8E39-0949590964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4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9F70F-DCCF-4227-8E39-094959096450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717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84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947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338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3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957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16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406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059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03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621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495B76-F77D-4BD5-8C41-01BD3BB7280B}" type="datetimeFigureOut">
              <a:rPr lang="th-TH" smtClean="0"/>
              <a:t>30/06/67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t.com/en/development-tools/stm32cubei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fif"/><Relationship Id="rId4" Type="http://schemas.openxmlformats.org/officeDocument/2006/relationships/image" Target="../media/image32.jf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t.com/en/development-tools/stm32cubeprog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6562-859C-0EC1-3E29-362A191F9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1.Introduction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A8D2F-8B73-10B3-076E-484D6283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DR.Somsin</a:t>
            </a:r>
            <a:r>
              <a:rPr lang="en-US" dirty="0"/>
              <a:t> </a:t>
            </a:r>
            <a:r>
              <a:rPr lang="en-US" dirty="0" err="1"/>
              <a:t>THongkrairat</a:t>
            </a:r>
            <a:endParaRPr lang="th-TH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BE9C9B50-99DF-E8DA-5F37-9D7731A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099" y="758952"/>
            <a:ext cx="2933250" cy="29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icroelectronics: Our technology starts with you">
            <a:extLst>
              <a:ext uri="{FF2B5EF4-FFF2-40B4-BE49-F238E27FC236}">
                <a16:creationId xmlns:a16="http://schemas.microsoft.com/office/drawing/2014/main" id="{CC2945B9-39A1-9BC0-D0E8-4FB161BD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49" y="4565523"/>
            <a:ext cx="21907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9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F2D6-9EAD-26CB-16A5-0BAA9B41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 (scope)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DE6A-F892-3DDA-FF5E-319F56CD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0177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- GPIO (General purpose Input and Output)</a:t>
            </a:r>
          </a:p>
          <a:p>
            <a:r>
              <a:rPr lang="en-US" sz="3200" dirty="0"/>
              <a:t>- Timer (PWM and interrupt)</a:t>
            </a:r>
          </a:p>
          <a:p>
            <a:r>
              <a:rPr lang="en-US" sz="3200" dirty="0"/>
              <a:t>- ADC (Analog digital Convertor)</a:t>
            </a:r>
          </a:p>
          <a:p>
            <a:r>
              <a:rPr lang="en-US" sz="3200" dirty="0"/>
              <a:t>- USART(Serial + SPI) , I2C</a:t>
            </a:r>
          </a:p>
          <a:p>
            <a:r>
              <a:rPr lang="en-US" sz="3200" dirty="0"/>
              <a:t>- EEPROM (basic nonvolatile memory)</a:t>
            </a:r>
          </a:p>
          <a:p>
            <a:r>
              <a:rPr lang="en-US" sz="3200" dirty="0"/>
              <a:t>- DMA (Direct memory access) &lt;- so useful!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08838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3E44-1C7E-BD0E-D934-389AF35F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control peripheral in MCU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D086-421F-58C2-DD87-F3F170D9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483" y="2009649"/>
            <a:ext cx="9679965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using Register -&gt; super hard coding (C, assembly)</a:t>
            </a:r>
          </a:p>
          <a:p>
            <a:endParaRPr lang="en-US" sz="3600" dirty="0"/>
          </a:p>
          <a:p>
            <a:r>
              <a:rPr lang="en-US" sz="3600" dirty="0"/>
              <a:t>- using hardware abstraction layer (HAL)</a:t>
            </a:r>
          </a:p>
          <a:p>
            <a:endParaRPr lang="en-US" sz="3600" dirty="0"/>
          </a:p>
          <a:p>
            <a:r>
              <a:rPr lang="en-US" sz="3600" dirty="0"/>
              <a:t>- using Platform -&gt; Arduino</a:t>
            </a:r>
            <a:endParaRPr lang="th-TH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F7C9A4-AC69-6F6B-60E1-E5BBF0F8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49" y="4799584"/>
            <a:ext cx="1851252" cy="12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Microelectronics STM32Cube Low-Layer Application Program Interface (LL  API) driver softwareSTMicroelectronics STM32Cube Low-Layer Application  Program Interface (LL API) driver software :: ElectronicsOnline">
            <a:extLst>
              <a:ext uri="{FF2B5EF4-FFF2-40B4-BE49-F238E27FC236}">
                <a16:creationId xmlns:a16="http://schemas.microsoft.com/office/drawing/2014/main" id="{41B14FE4-29A8-ADF2-4711-81C15F9A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1" y="3514875"/>
            <a:ext cx="21907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CDDB64-F955-502B-406D-B2BFC8B7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83" y="2009649"/>
            <a:ext cx="1133394" cy="11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F429-8734-3E47-A2E2-30A72D00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using Register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33642-FB30-BA7B-C0B0-36004F85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89" y="2073895"/>
            <a:ext cx="5291925" cy="29995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AC16E-0DA6-436C-6463-A9049DC3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6" y="2008068"/>
            <a:ext cx="6295376" cy="3185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910E3-1614-88DD-8F65-3528F65C4F99}"/>
              </a:ext>
            </a:extLst>
          </p:cNvPr>
          <p:cNvSpPr txBox="1"/>
          <p:nvPr/>
        </p:nvSpPr>
        <p:spPr>
          <a:xfrm>
            <a:off x="1284206" y="5660634"/>
            <a:ext cx="919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sheet [</a:t>
            </a:r>
            <a:r>
              <a:rPr lang="en-US" sz="1400" dirty="0"/>
              <a:t>rm0444-stm32g0x1-advanced-armbased-32bit-mcus-stmicroelectronics.pdf</a:t>
            </a:r>
            <a:r>
              <a:rPr lang="en-US" dirty="0"/>
              <a:t>] page 241 and 243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35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F429-8734-3E47-A2E2-30A72D00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Using Register</a:t>
            </a:r>
            <a:endParaRPr lang="th-T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F5EE136-EC90-94CD-2860-C6485DB56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982" y="2039597"/>
            <a:ext cx="6866019" cy="399036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AF005C-C664-5919-EC87-B022E233E498}"/>
              </a:ext>
            </a:extLst>
          </p:cNvPr>
          <p:cNvSpPr txBox="1"/>
          <p:nvPr/>
        </p:nvSpPr>
        <p:spPr>
          <a:xfrm>
            <a:off x="8425543" y="3582954"/>
            <a:ext cx="239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Set pin mode</a:t>
            </a:r>
            <a:endParaRPr lang="th-TH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D7B6D-2CD4-E59F-C6C7-80B574EB5747}"/>
              </a:ext>
            </a:extLst>
          </p:cNvPr>
          <p:cNvSpPr txBox="1"/>
          <p:nvPr/>
        </p:nvSpPr>
        <p:spPr>
          <a:xfrm>
            <a:off x="8425543" y="4271552"/>
            <a:ext cx="224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Set pin state</a:t>
            </a:r>
            <a:endParaRPr lang="th-T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28443-F5F3-D156-0BF2-B012725EB407}"/>
              </a:ext>
            </a:extLst>
          </p:cNvPr>
          <p:cNvSpPr txBox="1"/>
          <p:nvPr/>
        </p:nvSpPr>
        <p:spPr>
          <a:xfrm>
            <a:off x="8425543" y="5004264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Reset pin state</a:t>
            </a:r>
            <a:endParaRPr lang="th-TH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0FB64-7217-D7F0-2643-6576AA02E61B}"/>
              </a:ext>
            </a:extLst>
          </p:cNvPr>
          <p:cNvCxnSpPr>
            <a:stCxn id="14" idx="1"/>
          </p:cNvCxnSpPr>
          <p:nvPr/>
        </p:nvCxnSpPr>
        <p:spPr>
          <a:xfrm flipH="1">
            <a:off x="7539135" y="3875342"/>
            <a:ext cx="886408" cy="220797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9929A-0B01-4D27-29E5-8859CE77F5A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539135" y="4388527"/>
            <a:ext cx="886408" cy="175413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C82957-A5A5-51BC-9A3B-FF233F6F88D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39135" y="4856327"/>
            <a:ext cx="886408" cy="44032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5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C431-CBF5-4347-C724-4649E93E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Register (in microcomputer)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BA59-0B82-B879-7EBF-BD362DCBB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หน่วยความจำพื้นฐานที่อยู่ภายใน </a:t>
            </a:r>
            <a:r>
              <a:rPr lang="en-US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ใช้กำกับการทำงานของระบบ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ขึ้นอยู่การออกแบบ สถาปัตยกรรม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คำอธิบายส่วนใหญ่อยู่ใน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datasheet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Memory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CPU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เข้าถึงได้เร็วที่สุดในระบบ</a:t>
            </a:r>
          </a:p>
        </p:txBody>
      </p:sp>
    </p:spTree>
    <p:extLst>
      <p:ext uri="{BB962C8B-B14F-4D97-AF65-F5344CB8AC3E}">
        <p14:creationId xmlns:p14="http://schemas.microsoft.com/office/powerpoint/2010/main" val="203575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4A78-729E-2E59-06ED-D991CB74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endParaRPr lang="th-TH" dirty="0"/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95AD37-E17B-D157-8978-0E9D4293B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2000172"/>
            <a:ext cx="4582864" cy="42892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45CFF-80EA-63C2-882E-813C81691E78}"/>
              </a:ext>
            </a:extLst>
          </p:cNvPr>
          <p:cNvSpPr txBox="1"/>
          <p:nvPr/>
        </p:nvSpPr>
        <p:spPr>
          <a:xfrm>
            <a:off x="1036320" y="2236206"/>
            <a:ext cx="50518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set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สถาปัตยกรรม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แต่ละตัวจะมีหน้าที่เฉพาะของแต่ละตัว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จะกำหนดการทำงานของ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ทั้งภายใน (การคำนวณ) และภายนอก (ควบคุม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777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4986-8E23-0C3C-AA93-DC0B4F8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Register (pros.)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FC0B-42D4-25FE-2ED8-483B005B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749"/>
            <a:ext cx="10058400" cy="402336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สามารถเข้าถึงการทำงานขั้นพื้นฐานที่สุดของระบบได้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1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บรรทัด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≈ 1 clock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(แล้วแต่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instruction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198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F429-8734-3E47-A2E2-30A72D00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Register (cons.)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273BC-3D08-2A89-A4AC-4C29D359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ยากไป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! +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ไม่ทันสมัย</a:t>
            </a:r>
          </a:p>
          <a:p>
            <a:pPr>
              <a:buFontTx/>
              <a:buChar char="-"/>
            </a:pP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Hardware dependent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หากเปลี่ยนสถาปัตยกรรมหรือแม้กระทั่งเปลี่ยน รุ่นของ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จะต้องศึกษาใหม่ทั้งหมด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(อ่าน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datasheet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แค่ 1200 เอง สำหรับ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1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รุ่น)</a:t>
            </a:r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buFontTx/>
              <a:buChar char="-"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ยากต่อการถ่ายทอด เพราะ ........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  <a:endParaRPr lang="th-TH" sz="4800" dirty="0">
              <a:solidFill>
                <a:schemeClr val="bg1">
                  <a:lumMod val="8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buFontTx/>
              <a:buChar char="-"/>
            </a:pP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 descr="A red and white file with a triangle&#10;&#10;Description automatically generated">
            <a:extLst>
              <a:ext uri="{FF2B5EF4-FFF2-40B4-BE49-F238E27FC236}">
                <a16:creationId xmlns:a16="http://schemas.microsoft.com/office/drawing/2014/main" id="{BAD946B3-A8C7-F1CB-85D1-11FE54A3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88" y="4360318"/>
            <a:ext cx="1617150" cy="16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9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224-CF07-8580-845F-11E67805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(HW development platform)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2E895-3457-425D-1A3A-33800A1B0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69274"/>
            <a:ext cx="8318461" cy="3008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45750-B8DA-B7D7-9B2D-D5D780FC85DA}"/>
              </a:ext>
            </a:extLst>
          </p:cNvPr>
          <p:cNvSpPr txBox="1"/>
          <p:nvPr/>
        </p:nvSpPr>
        <p:spPr>
          <a:xfrm rot="20756157">
            <a:off x="6645871" y="3843049"/>
            <a:ext cx="3555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easy </a:t>
            </a:r>
            <a:r>
              <a:rPr lang="en-US" sz="7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peasy</a:t>
            </a:r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!</a:t>
            </a:r>
            <a:endParaRPr lang="th-TH" sz="7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597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4986-8E23-0C3C-AA93-DC0B4F8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HW development platform (pros.)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FC0B-42D4-25FE-2ED8-483B005B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37" y="2334621"/>
            <a:ext cx="10058400" cy="402336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ใช้ง่าย </a:t>
            </a:r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(function </a:t>
            </a:r>
            <a:r>
              <a:rPr lang="th-TH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ถูกออกแบบให้ใช้งาน มี </a:t>
            </a:r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manual)</a:t>
            </a:r>
            <a:endParaRPr lang="th-TH" sz="5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มี </a:t>
            </a:r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 </a:t>
            </a:r>
            <a:r>
              <a:rPr lang="th-TH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ให้ใช้เยอะมากๆ</a:t>
            </a:r>
            <a:r>
              <a:rPr lang="th-TH" sz="5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ๆๆๆๆๆๆๆๆๆๆๆๆๆๆๆๆๆๆๆๆ</a:t>
            </a:r>
            <a:endParaRPr lang="th-TH" sz="5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ใช้เวลาในการพัฒนาเร็วมากๆ</a:t>
            </a:r>
            <a:r>
              <a:rPr lang="th-TH" sz="5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ๆๆๆๆๆๆๆๆๆๆๆๆๆๆ</a:t>
            </a:r>
            <a:endParaRPr lang="en-US" sz="5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781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acher's Copy | STM32; ARDUINO | image tagged in teacher's copy | made w/ Imgflip meme maker">
            <a:extLst>
              <a:ext uri="{FF2B5EF4-FFF2-40B4-BE49-F238E27FC236}">
                <a16:creationId xmlns:a16="http://schemas.microsoft.com/office/drawing/2014/main" id="{7C3712F1-67B9-456C-0EEE-A24FC867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42" y="254648"/>
            <a:ext cx="7783115" cy="56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6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F429-8734-3E47-A2E2-30A72D00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HW development platform (cons.)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273BC-3D08-2A89-A4AC-4C29D359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53" y="1990589"/>
            <a:ext cx="10744653" cy="40233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จริงๆ แล้วข้างในมันคืออะไร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ใช้กี่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instruction?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ใช้เวลาในการทำงานเท่าไหร่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ทำงานเสร็จแล้วภายในเปลี่ยนแปลงอย่างไร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  <a:p>
            <a:pPr>
              <a:buFontTx/>
              <a:buChar char="-"/>
            </a:pP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นั้นๆ </a:t>
            </a:r>
          </a:p>
          <a:p>
            <a:pPr>
              <a:buFontTx/>
              <a:buChar char="-"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ไม่สามารถเข้าถึง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ทั้งหมดได้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ส่วนใหญ่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119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B967-84F5-3435-AC4C-BF96723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Hardware abstraction layer (HAL)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7BA0-030B-9F89-CF11-637D2EEB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APIs (application programming interfaces)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ที่ทำหน้าที่ติดต่อระหว่าง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ระดับล่าง (พูดง่ายๆ คือ แปลง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เป็นคำสั่งไปควบคุม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โดยอยู่ในรูปแบบของ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ที่เข้าใจได้ง่าย และไม่ขึ้นอยู่กันรุ่นของ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4" descr="STMicroelectronics STM32Cube Low-Layer Application Program Interface (LL  API) driver softwareSTMicroelectronics STM32Cube Low-Layer Application  Program Interface (LL API) driver software :: ElectronicsOnline">
            <a:extLst>
              <a:ext uri="{FF2B5EF4-FFF2-40B4-BE49-F238E27FC236}">
                <a16:creationId xmlns:a16="http://schemas.microsoft.com/office/drawing/2014/main" id="{B4D6A7DF-FDDD-BBD1-78B4-FCC9C5491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29" y="3954569"/>
            <a:ext cx="21907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11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B967-84F5-3435-AC4C-BF96723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example</a:t>
            </a:r>
            <a:endParaRPr lang="th-T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04BA3A-19F7-4E60-806E-8DADC56FE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30"/>
          <a:stretch/>
        </p:blipFill>
        <p:spPr>
          <a:xfrm>
            <a:off x="627188" y="2067702"/>
            <a:ext cx="10937623" cy="18071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B2970D-B184-9597-4A81-8E7D6777ECBF}"/>
              </a:ext>
            </a:extLst>
          </p:cNvPr>
          <p:cNvSpPr txBox="1"/>
          <p:nvPr/>
        </p:nvSpPr>
        <p:spPr>
          <a:xfrm>
            <a:off x="1539090" y="4680642"/>
            <a:ext cx="835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ไม่ขึ้นอยู่กับรุ่นของ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(ไม่ต้องไปอ่าน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datasheet 1200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หน้า)</a:t>
            </a:r>
          </a:p>
        </p:txBody>
      </p:sp>
    </p:spTree>
    <p:extLst>
      <p:ext uri="{BB962C8B-B14F-4D97-AF65-F5344CB8AC3E}">
        <p14:creationId xmlns:p14="http://schemas.microsoft.com/office/powerpoint/2010/main" val="198953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A413-BFCE-EE22-AC61-43265194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discerption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09AE-51B8-9A6F-F92E-AC824DCD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เรียนรู้การใช้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HAL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เพื่อใช้ในการควบคุม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</a:t>
            </a: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</a:t>
            </a: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43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A413-BFCE-EE22-AC61-43265194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ทำไมต้อง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STM32?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09AE-51B8-9A6F-F92E-AC824DCD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ความชอบส่วนตัวล้วน</a:t>
            </a:r>
            <a:r>
              <a:rPr lang="th-TH" sz="4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นนนนน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มีรุ่นให้เลือกเยอะมาก ขึ้นอยู่กับงานที่ใช้</a:t>
            </a:r>
          </a:p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ราคาถูกเมื่อเทียบกับ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AVR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Microchip (2022 so on)</a:t>
            </a: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ที่ออกแบบมาดีและ ฟรี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! (STM32cubeIDE)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253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03D1-3D59-542A-4CBF-97B151D2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4A2A-372B-24F4-2777-2DA06DAC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- 32bit ARM microcontroller</a:t>
            </a:r>
          </a:p>
          <a:p>
            <a:r>
              <a:rPr lang="en-US" sz="3200" dirty="0"/>
              <a:t>- From </a:t>
            </a:r>
            <a:r>
              <a:rPr lang="en-US" sz="28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STMicroelectronics company</a:t>
            </a:r>
          </a:p>
          <a:p>
            <a:r>
              <a:rPr lang="en-US" sz="2800" dirty="0">
                <a:solidFill>
                  <a:srgbClr val="4D515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- Using STM32cubeIDE</a:t>
            </a:r>
            <a:endParaRPr lang="th-TH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B658B-A0BE-09B4-C22C-BD709B2E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11" y="2407299"/>
            <a:ext cx="4224693" cy="32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03D1-3D59-542A-4CBF-97B151D2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NUCLEO-G071RB</a:t>
            </a:r>
            <a:endParaRPr lang="th-TH" dirty="0"/>
          </a:p>
        </p:txBody>
      </p:sp>
      <p:pic>
        <p:nvPicPr>
          <p:cNvPr id="1026" name="Picture 2" descr="NUCLEO-G071RB - STM32 Nucleo-64 development board with STM32G071RB MCU,  supports Arduino and ST morpho connectivity - STMicroelectronics">
            <a:extLst>
              <a:ext uri="{FF2B5EF4-FFF2-40B4-BE49-F238E27FC236}">
                <a16:creationId xmlns:a16="http://schemas.microsoft.com/office/drawing/2014/main" id="{6C1B2060-D024-60B9-93BE-879A4A20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63" y="1928387"/>
            <a:ext cx="3351593" cy="391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106AF7-BCD4-4006-3763-1C3D6960A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10692" r="12092" b="3644"/>
          <a:stretch/>
        </p:blipFill>
        <p:spPr bwMode="auto">
          <a:xfrm>
            <a:off x="3976282" y="2027972"/>
            <a:ext cx="4300396" cy="401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376EC-06F3-F989-680A-4864BE712AD2}"/>
              </a:ext>
            </a:extLst>
          </p:cNvPr>
          <p:cNvSpPr txBox="1"/>
          <p:nvPr/>
        </p:nvSpPr>
        <p:spPr>
          <a:xfrm>
            <a:off x="764111" y="2359988"/>
            <a:ext cx="3114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ARM Cortex-M0+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Single core 64 MHz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32 Kbytes RAM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14 timers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I2C,USART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I2S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ADC , DAC</a:t>
            </a:r>
          </a:p>
          <a:p>
            <a:pPr marL="342900" indent="-342900">
              <a:buFontTx/>
              <a:buChar char="-"/>
            </a:pP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06928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C506-0A52-E9EF-B879-B1C5C4B4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NUCLEO</a:t>
            </a:r>
            <a:endParaRPr lang="th-TH" dirty="0"/>
          </a:p>
        </p:txBody>
      </p:sp>
      <p:pic>
        <p:nvPicPr>
          <p:cNvPr id="6" name="Picture 2" descr="NUCLEO-G071RB - STM32 Nucleo-64 development board with STM32G071RB MCU,  supports Arduino and ST morpho connectivity - STMicroelectronics">
            <a:extLst>
              <a:ext uri="{FF2B5EF4-FFF2-40B4-BE49-F238E27FC236}">
                <a16:creationId xmlns:a16="http://schemas.microsoft.com/office/drawing/2014/main" id="{68CFAC1B-A7AC-3792-21F7-97BACBF5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68" y="1975337"/>
            <a:ext cx="3476530" cy="40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6ADB3A9-B3B0-CDAB-68A7-3599EF0A4D54}"/>
              </a:ext>
            </a:extLst>
          </p:cNvPr>
          <p:cNvSpPr/>
          <p:nvPr/>
        </p:nvSpPr>
        <p:spPr>
          <a:xfrm>
            <a:off x="7641125" y="3161922"/>
            <a:ext cx="534155" cy="5341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339F7F-431F-2F5E-9389-E2856288D4C6}"/>
              </a:ext>
            </a:extLst>
          </p:cNvPr>
          <p:cNvSpPr/>
          <p:nvPr/>
        </p:nvSpPr>
        <p:spPr>
          <a:xfrm>
            <a:off x="8976512" y="3109864"/>
            <a:ext cx="534155" cy="5341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DB8A0E7-B35A-0041-D514-CE7FA93E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564" y="1882476"/>
            <a:ext cx="3885403" cy="4022725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C8FFA-D064-74E2-8B43-42AD958D2A4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510667" y="3376942"/>
            <a:ext cx="8012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FCDD22-68E5-E474-0FA3-6F12D7DB87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418907" y="3428999"/>
            <a:ext cx="122221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9C2C4-0FC0-FF01-D7F4-5B163BA2A404}"/>
              </a:ext>
            </a:extLst>
          </p:cNvPr>
          <p:cNvSpPr txBox="1"/>
          <p:nvPr/>
        </p:nvSpPr>
        <p:spPr>
          <a:xfrm>
            <a:off x="10372687" y="3192275"/>
            <a:ext cx="118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LD4 [PA5]</a:t>
            </a:r>
            <a:endParaRPr lang="th-T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883223-5FC3-DE7A-E252-4210C2708C90}"/>
              </a:ext>
            </a:extLst>
          </p:cNvPr>
          <p:cNvSpPr txBox="1"/>
          <p:nvPr/>
        </p:nvSpPr>
        <p:spPr>
          <a:xfrm>
            <a:off x="5121143" y="3243909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[PC13]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87243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AF98-A135-6FBB-7D6A-1F0B881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CUBE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FC91-A24C-36FB-9A32-BCAD458D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941" y="2236205"/>
            <a:ext cx="8591739" cy="525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https://www.st.com/en/development-tools/stm32cubeide.html</a:t>
            </a:r>
            <a:endParaRPr lang="th-TH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3662A-A7FE-4DF2-15F6-C9C9FCF3A6A8}"/>
              </a:ext>
            </a:extLst>
          </p:cNvPr>
          <p:cNvSpPr txBox="1"/>
          <p:nvPr/>
        </p:nvSpPr>
        <p:spPr>
          <a:xfrm>
            <a:off x="1439500" y="2172831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 :</a:t>
            </a:r>
            <a:endParaRPr lang="th-TH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FDF7F-DD12-D310-26F9-4353B0637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4"/>
          <a:stretch/>
        </p:blipFill>
        <p:spPr>
          <a:xfrm>
            <a:off x="807503" y="3194896"/>
            <a:ext cx="4008941" cy="2434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1B354-43D0-3564-5463-56FD5DAB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652" y="2998294"/>
            <a:ext cx="6460372" cy="2509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1249B-216A-BEE7-02A5-7B2187921B34}"/>
              </a:ext>
            </a:extLst>
          </p:cNvPr>
          <p:cNvSpPr txBox="1"/>
          <p:nvPr/>
        </p:nvSpPr>
        <p:spPr>
          <a:xfrm>
            <a:off x="371976" y="51215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1</a:t>
            </a:r>
            <a:endParaRPr lang="th-TH" sz="3200" b="1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9C1909-CCD2-DA1F-09EE-E80E188040D6}"/>
              </a:ext>
            </a:extLst>
          </p:cNvPr>
          <p:cNvSpPr/>
          <p:nvPr/>
        </p:nvSpPr>
        <p:spPr>
          <a:xfrm>
            <a:off x="1692998" y="3983525"/>
            <a:ext cx="870943" cy="606582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C9C88-DE4D-E87F-142D-10658A80D7EA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 flipV="1">
            <a:off x="765032" y="4501275"/>
            <a:ext cx="1055513" cy="912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C16450-287D-C2D6-3655-A1D3B3DA6A71}"/>
              </a:ext>
            </a:extLst>
          </p:cNvPr>
          <p:cNvSpPr txBox="1"/>
          <p:nvPr/>
        </p:nvSpPr>
        <p:spPr>
          <a:xfrm>
            <a:off x="7060978" y="55079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2</a:t>
            </a:r>
            <a:endParaRPr lang="th-TH" sz="3200" b="1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1807E4-5817-0B06-8F87-5971228CFFC2}"/>
              </a:ext>
            </a:extLst>
          </p:cNvPr>
          <p:cNvSpPr/>
          <p:nvPr/>
        </p:nvSpPr>
        <p:spPr>
          <a:xfrm>
            <a:off x="9397497" y="3194896"/>
            <a:ext cx="1258432" cy="221899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16E514-AEF8-CDD0-7699-154547D3682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 flipV="1">
            <a:off x="7454034" y="4304395"/>
            <a:ext cx="1943463" cy="1495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FA259E-66F0-3928-7A0B-4691B6EF43D1}"/>
              </a:ext>
            </a:extLst>
          </p:cNvPr>
          <p:cNvSpPr txBox="1"/>
          <p:nvPr/>
        </p:nvSpPr>
        <p:spPr>
          <a:xfrm>
            <a:off x="7847090" y="5569482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Depend on OS</a:t>
            </a:r>
            <a:endParaRPr lang="th-TH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8A4E7-AD3A-9040-8E74-6A379DBF80DE}"/>
              </a:ext>
            </a:extLst>
          </p:cNvPr>
          <p:cNvSpPr txBox="1"/>
          <p:nvPr/>
        </p:nvSpPr>
        <p:spPr>
          <a:xfrm>
            <a:off x="338621" y="5831092"/>
            <a:ext cx="479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th-TH" dirty="0">
                <a:solidFill>
                  <a:srgbClr val="FF0000"/>
                </a:solidFill>
              </a:rPr>
              <a:t>ให้ </a:t>
            </a:r>
            <a:r>
              <a:rPr lang="en-US" dirty="0">
                <a:solidFill>
                  <a:srgbClr val="FF0000"/>
                </a:solidFill>
              </a:rPr>
              <a:t>download </a:t>
            </a:r>
            <a:r>
              <a:rPr lang="en-US" u="sng" dirty="0">
                <a:solidFill>
                  <a:srgbClr val="FF0000"/>
                </a:solidFill>
              </a:rPr>
              <a:t>STM32CubeIDE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h-TH" dirty="0">
                <a:solidFill>
                  <a:srgbClr val="FF0000"/>
                </a:solidFill>
              </a:rPr>
              <a:t>ไม่ใช่ </a:t>
            </a:r>
            <a:r>
              <a:rPr lang="en-US" dirty="0">
                <a:solidFill>
                  <a:srgbClr val="FF0000"/>
                </a:solidFill>
              </a:rPr>
              <a:t>STM32CubeMX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9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395AF1-392D-8115-4FC0-BB1D75D4F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368" y="2061396"/>
            <a:ext cx="4221872" cy="3601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EAF98-A135-6FBB-7D6A-1F0B881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CUBE</a:t>
            </a:r>
            <a:endParaRPr lang="th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16450-287D-C2D6-3655-A1D3B3DA6A71}"/>
              </a:ext>
            </a:extLst>
          </p:cNvPr>
          <p:cNvSpPr txBox="1"/>
          <p:nvPr/>
        </p:nvSpPr>
        <p:spPr>
          <a:xfrm>
            <a:off x="5899472" y="47386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3</a:t>
            </a:r>
            <a:endParaRPr lang="th-TH" sz="3200" b="1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1807E4-5817-0B06-8F87-5971228CFFC2}"/>
              </a:ext>
            </a:extLst>
          </p:cNvPr>
          <p:cNvSpPr/>
          <p:nvPr/>
        </p:nvSpPr>
        <p:spPr>
          <a:xfrm>
            <a:off x="3693814" y="3104443"/>
            <a:ext cx="1258432" cy="221899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16E514-AEF8-CDD0-7699-154547D3682C}"/>
              </a:ext>
            </a:extLst>
          </p:cNvPr>
          <p:cNvCxnSpPr>
            <a:cxnSpLocks/>
            <a:stCxn id="16" idx="1"/>
            <a:endCxn id="17" idx="6"/>
          </p:cNvCxnSpPr>
          <p:nvPr/>
        </p:nvCxnSpPr>
        <p:spPr>
          <a:xfrm flipH="1" flipV="1">
            <a:off x="4952246" y="4213942"/>
            <a:ext cx="947226" cy="8171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5AED30-C38D-488E-6D5B-D09A3CB6EB7A}"/>
              </a:ext>
            </a:extLst>
          </p:cNvPr>
          <p:cNvSpPr txBox="1"/>
          <p:nvPr/>
        </p:nvSpPr>
        <p:spPr>
          <a:xfrm>
            <a:off x="1482504" y="5725012"/>
            <a:ext cx="3872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Create account and login</a:t>
            </a:r>
            <a:endParaRPr lang="th-TH" sz="28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5093BE-A5E6-B7E1-896C-2B1AC9C14D49}"/>
              </a:ext>
            </a:extLst>
          </p:cNvPr>
          <p:cNvSpPr/>
          <p:nvPr/>
        </p:nvSpPr>
        <p:spPr>
          <a:xfrm>
            <a:off x="1741653" y="3042017"/>
            <a:ext cx="1258432" cy="221899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7D60B0-DEFC-C3FA-2F09-10C68DC467BA}"/>
              </a:ext>
            </a:extLst>
          </p:cNvPr>
          <p:cNvCxnSpPr>
            <a:cxnSpLocks/>
            <a:stCxn id="30" idx="3"/>
            <a:endCxn id="25" idx="2"/>
          </p:cNvCxnSpPr>
          <p:nvPr/>
        </p:nvCxnSpPr>
        <p:spPr>
          <a:xfrm flipV="1">
            <a:off x="890504" y="4151516"/>
            <a:ext cx="851149" cy="8171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E6CC34-C2B1-10FC-F969-72DB3ECEA4CE}"/>
              </a:ext>
            </a:extLst>
          </p:cNvPr>
          <p:cNvSpPr txBox="1"/>
          <p:nvPr/>
        </p:nvSpPr>
        <p:spPr>
          <a:xfrm>
            <a:off x="497448" y="46762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4</a:t>
            </a:r>
            <a:endParaRPr lang="th-TH" sz="3200" b="1" dirty="0">
              <a:solidFill>
                <a:schemeClr val="accent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9D2A17-78CE-B367-F924-3283D2B9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04" y="2100671"/>
            <a:ext cx="3687386" cy="34261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FE0AB4-D48E-3100-8C97-A0C9D06ACC4F}"/>
              </a:ext>
            </a:extLst>
          </p:cNvPr>
          <p:cNvSpPr txBox="1"/>
          <p:nvPr/>
        </p:nvSpPr>
        <p:spPr>
          <a:xfrm>
            <a:off x="11283207" y="33821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5</a:t>
            </a:r>
            <a:endParaRPr lang="th-TH" sz="3200" b="1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4B0059-EF34-2931-904B-ED1039BB22F3}"/>
              </a:ext>
            </a:extLst>
          </p:cNvPr>
          <p:cNvSpPr/>
          <p:nvPr/>
        </p:nvSpPr>
        <p:spPr>
          <a:xfrm>
            <a:off x="8556966" y="3429000"/>
            <a:ext cx="1258432" cy="49115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0CFEF1-C8E4-6911-6668-D6DDD4C98881}"/>
              </a:ext>
            </a:extLst>
          </p:cNvPr>
          <p:cNvCxnSpPr>
            <a:cxnSpLocks/>
            <a:stCxn id="35" idx="1"/>
            <a:endCxn id="36" idx="6"/>
          </p:cNvCxnSpPr>
          <p:nvPr/>
        </p:nvCxnSpPr>
        <p:spPr>
          <a:xfrm flipH="1">
            <a:off x="9815398" y="3674575"/>
            <a:ext cx="14678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A8E25E-87AC-0204-2DB6-C16BD3F5CB23}"/>
              </a:ext>
            </a:extLst>
          </p:cNvPr>
          <p:cNvSpPr txBox="1"/>
          <p:nvPr/>
        </p:nvSpPr>
        <p:spPr>
          <a:xfrm>
            <a:off x="7440101" y="5711075"/>
            <a:ext cx="3951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Click on Tools &amp; Software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131139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3EC-715E-2833-7402-7DA372A1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MCU (microcontroller unit)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7B94-953E-776C-9C78-D0CAD15FA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5445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น่าจะเรียนไปแล้วในหลายๆ วิชาก่อนหน้า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ถ้ายังไม่ลืมนะครับ - -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หน่วยประมวลผลขนาดเล็ก มี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memory (RAM ROM)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6000" b="1" u="sng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peripheral</a:t>
            </a:r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60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6" name="Picture 4" descr="What Is a Microcontroller? – Simply Explained | All3DP">
            <a:extLst>
              <a:ext uri="{FF2B5EF4-FFF2-40B4-BE49-F238E27FC236}">
                <a16:creationId xmlns:a16="http://schemas.microsoft.com/office/drawing/2014/main" id="{F58D40BF-EF82-6D16-C6A5-6904B2FA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19" y="3807491"/>
            <a:ext cx="4180114" cy="23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9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A2FA-EED5-11C7-6698-00DDB47F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CUBE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C13D2-8D74-DA65-4959-6CD5C959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install program ≈ 1GB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7. plugin board</a:t>
            </a:r>
          </a:p>
        </p:txBody>
      </p:sp>
      <p:pic>
        <p:nvPicPr>
          <p:cNvPr id="6" name="Picture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B852799-542F-FB51-A36D-4AF0B5616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2"/>
          <a:stretch/>
        </p:blipFill>
        <p:spPr>
          <a:xfrm>
            <a:off x="4447196" y="3933203"/>
            <a:ext cx="1979242" cy="22283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55746D-BB2D-FE2D-F2E9-136B3F7FF6B7}"/>
              </a:ext>
            </a:extLst>
          </p:cNvPr>
          <p:cNvSpPr/>
          <p:nvPr/>
        </p:nvSpPr>
        <p:spPr>
          <a:xfrm>
            <a:off x="4845466" y="4930923"/>
            <a:ext cx="982766" cy="98276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CEA603-A95D-C4F8-873F-D7884034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80" y="1938763"/>
            <a:ext cx="115252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57409-726D-9CB0-7578-241F3FCC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22" y="1905425"/>
            <a:ext cx="1171575" cy="1676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F560C8-9999-3B14-7FF0-30DE82A2EB7F}"/>
              </a:ext>
            </a:extLst>
          </p:cNvPr>
          <p:cNvSpPr/>
          <p:nvPr/>
        </p:nvSpPr>
        <p:spPr>
          <a:xfrm>
            <a:off x="6452075" y="2435552"/>
            <a:ext cx="664747" cy="4956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74941A-9F08-9B83-23A4-56671811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784" y="1896879"/>
            <a:ext cx="2743200" cy="287655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8D351BD-281C-1CD3-210A-64FE5B27254D}"/>
              </a:ext>
            </a:extLst>
          </p:cNvPr>
          <p:cNvSpPr/>
          <p:nvPr/>
        </p:nvSpPr>
        <p:spPr>
          <a:xfrm>
            <a:off x="8451381" y="2427941"/>
            <a:ext cx="664747" cy="4956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282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257B-E8AE-1418-C821-23CD0807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driver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BF3B2-093F-0942-A969-06F0046A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594645" cy="726550"/>
          </a:xfrm>
        </p:spPr>
        <p:txBody>
          <a:bodyPr>
            <a:normAutofit/>
          </a:bodyPr>
          <a:lstStyle/>
          <a:p>
            <a:r>
              <a:rPr lang="en-US" sz="2800" dirty="0"/>
              <a:t>Windows</a:t>
            </a:r>
            <a:endParaRPr lang="th-TH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B99B1-5DA3-356F-D51D-9C6FD31297FF}"/>
              </a:ext>
            </a:extLst>
          </p:cNvPr>
          <p:cNvSpPr txBox="1"/>
          <p:nvPr/>
        </p:nvSpPr>
        <p:spPr>
          <a:xfrm>
            <a:off x="6358071" y="1914257"/>
            <a:ext cx="888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</a:t>
            </a:r>
            <a:endParaRPr lang="th-TH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96AC-CBD5-6B85-9F63-1FE374A29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32"/>
          <a:stretch/>
        </p:blipFill>
        <p:spPr>
          <a:xfrm>
            <a:off x="1344896" y="2437477"/>
            <a:ext cx="3808219" cy="15246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5AAB84-BAA2-2494-EEF6-A1F96F23046B}"/>
              </a:ext>
            </a:extLst>
          </p:cNvPr>
          <p:cNvSpPr/>
          <p:nvPr/>
        </p:nvSpPr>
        <p:spPr>
          <a:xfrm>
            <a:off x="4993579" y="290389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586AF3-CF9A-0CB8-6F48-DB5CC997A37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70348" y="3166450"/>
            <a:ext cx="823231" cy="1151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353896-1E43-08B8-B7CE-1DC3EBD1E6A8}"/>
              </a:ext>
            </a:extLst>
          </p:cNvPr>
          <p:cNvSpPr txBox="1"/>
          <p:nvPr/>
        </p:nvSpPr>
        <p:spPr>
          <a:xfrm>
            <a:off x="4692769" y="3470224"/>
            <a:ext cx="11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FF32A0-64DF-0820-6FEE-E28DE604A68B}"/>
              </a:ext>
            </a:extLst>
          </p:cNvPr>
          <p:cNvSpPr/>
          <p:nvPr/>
        </p:nvSpPr>
        <p:spPr>
          <a:xfrm>
            <a:off x="454230" y="312978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A58434-827D-0919-07B1-9594E7C6D95D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79331" y="3392340"/>
            <a:ext cx="823231" cy="2087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E17469-8122-909D-929F-4D9F17B6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96" y="4214664"/>
            <a:ext cx="3221008" cy="208272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4A9B375-1E90-AB2F-5C0E-BD14DD3C05C2}"/>
              </a:ext>
            </a:extLst>
          </p:cNvPr>
          <p:cNvSpPr/>
          <p:nvPr/>
        </p:nvSpPr>
        <p:spPr>
          <a:xfrm>
            <a:off x="264798" y="4006426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792C63-17CB-3CC8-6913-D8F4B208E96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89899" y="4268977"/>
            <a:ext cx="64579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C2C3BBE-C847-5716-6BE4-456C5A4096A7}"/>
              </a:ext>
            </a:extLst>
          </p:cNvPr>
          <p:cNvSpPr/>
          <p:nvPr/>
        </p:nvSpPr>
        <p:spPr>
          <a:xfrm>
            <a:off x="2281727" y="4930923"/>
            <a:ext cx="1444239" cy="1880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42A5FC-0C22-81B2-2034-1068895A65A4}"/>
              </a:ext>
            </a:extLst>
          </p:cNvPr>
          <p:cNvSpPr/>
          <p:nvPr/>
        </p:nvSpPr>
        <p:spPr>
          <a:xfrm>
            <a:off x="2276010" y="6045986"/>
            <a:ext cx="646653" cy="1880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E623DC-77F2-549C-225D-934AB3424A05}"/>
              </a:ext>
            </a:extLst>
          </p:cNvPr>
          <p:cNvCxnSpPr/>
          <p:nvPr/>
        </p:nvCxnSpPr>
        <p:spPr>
          <a:xfrm>
            <a:off x="6096000" y="1999716"/>
            <a:ext cx="0" cy="412761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08EC4377-3D39-1426-0F72-07CB8E488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21" y="2682819"/>
            <a:ext cx="4533900" cy="619125"/>
          </a:xfrm>
          <a:prstGeom prst="rect">
            <a:avLst/>
          </a:prstGeom>
        </p:spPr>
      </p:pic>
      <p:pic>
        <p:nvPicPr>
          <p:cNvPr id="30" name="Picture 29" descr="A close up of a black and white text&#10;&#10;Description automatically generated">
            <a:extLst>
              <a:ext uri="{FF2B5EF4-FFF2-40B4-BE49-F238E27FC236}">
                <a16:creationId xmlns:a16="http://schemas.microsoft.com/office/drawing/2014/main" id="{B736C53C-8BEA-FE57-135A-ADF688305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64" y="3653510"/>
            <a:ext cx="24860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3A1E-5524-969E-9A62-3E8C0B5E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5005-8A29-BE2C-5A91-2C0F10503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 STM32CubeIDE</a:t>
            </a:r>
            <a:endParaRPr lang="th-T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9F4D4-1ECA-BDB5-DD83-260917B3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67" y="2790359"/>
            <a:ext cx="2070547" cy="27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7C0-6782-DE16-7886-9749BE97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CUBE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AE917-F818-E92B-87C4-F847AD360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097172"/>
            <a:ext cx="8001000" cy="1952625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1FEAA7-DB51-7FB6-33A1-D46DBB30DD6D}"/>
              </a:ext>
            </a:extLst>
          </p:cNvPr>
          <p:cNvSpPr/>
          <p:nvPr/>
        </p:nvSpPr>
        <p:spPr>
          <a:xfrm>
            <a:off x="834729" y="216959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388DEA-F793-08D1-7C51-ED0C94552DA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9830" y="2432150"/>
            <a:ext cx="87637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FCA33A-969E-778E-9336-4C6D2B065423}"/>
              </a:ext>
            </a:extLst>
          </p:cNvPr>
          <p:cNvSpPr/>
          <p:nvPr/>
        </p:nvSpPr>
        <p:spPr>
          <a:xfrm>
            <a:off x="834729" y="2891613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8A0E8-2360-5775-E23F-A07666DD5BE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359830" y="2694700"/>
            <a:ext cx="957857" cy="4594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3FFD6BF-A040-875C-B5BE-957A463DCCE4}"/>
              </a:ext>
            </a:extLst>
          </p:cNvPr>
          <p:cNvSpPr/>
          <p:nvPr/>
        </p:nvSpPr>
        <p:spPr>
          <a:xfrm>
            <a:off x="10569619" y="2283521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CC4807-2290-3F8F-5C4E-0A31BE43A49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482281" y="2546072"/>
            <a:ext cx="4087338" cy="6080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D81B95-9F51-B42B-76D3-BFBC2ED9945B}"/>
              </a:ext>
            </a:extLst>
          </p:cNvPr>
          <p:cNvSpPr txBox="1"/>
          <p:nvPr/>
        </p:nvSpPr>
        <p:spPr>
          <a:xfrm>
            <a:off x="1993530" y="4312346"/>
            <a:ext cx="41024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File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New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3. Select STM32 Project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4. download new firmware</a:t>
            </a:r>
            <a:endParaRPr lang="th-TH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3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04418F8-97C7-3F96-60FC-55546DFB9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6295" y="1842241"/>
            <a:ext cx="6998599" cy="4844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07C0-6782-DE16-7886-9749BE97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MCU (STM32G071RBT6)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1FEAA7-DB51-7FB6-33A1-D46DBB30DD6D}"/>
              </a:ext>
            </a:extLst>
          </p:cNvPr>
          <p:cNvSpPr/>
          <p:nvPr/>
        </p:nvSpPr>
        <p:spPr>
          <a:xfrm>
            <a:off x="2862706" y="2165577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388DEA-F793-08D1-7C51-ED0C94552DA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387807" y="1983371"/>
            <a:ext cx="1870092" cy="4447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FCA33A-969E-778E-9336-4C6D2B065423}"/>
              </a:ext>
            </a:extLst>
          </p:cNvPr>
          <p:cNvSpPr/>
          <p:nvPr/>
        </p:nvSpPr>
        <p:spPr>
          <a:xfrm>
            <a:off x="2862706" y="290424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FFD6BF-A040-875C-B5BE-957A463DCCE4}"/>
              </a:ext>
            </a:extLst>
          </p:cNvPr>
          <p:cNvSpPr/>
          <p:nvPr/>
        </p:nvSpPr>
        <p:spPr>
          <a:xfrm>
            <a:off x="11511223" y="5390331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CC4807-2290-3F8F-5C4E-0A31BE43A49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0864158" y="5652882"/>
            <a:ext cx="647065" cy="779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46522F-B309-0968-BCCD-1C424C2A2747}"/>
              </a:ext>
            </a:extLst>
          </p:cNvPr>
          <p:cNvSpPr txBox="1"/>
          <p:nvPr/>
        </p:nvSpPr>
        <p:spPr>
          <a:xfrm>
            <a:off x="370731" y="4822903"/>
            <a:ext cx="6034152" cy="18158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Click Board Selector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Type MCU model (STM32G071RBT6)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Select variant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Click next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B8A0E8-2360-5775-E23F-A07666DD5BE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387807" y="2610334"/>
            <a:ext cx="1790776" cy="5564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C4F0733-9706-6648-ECE5-2EBE05E29262}"/>
              </a:ext>
            </a:extLst>
          </p:cNvPr>
          <p:cNvSpPr/>
          <p:nvPr/>
        </p:nvSpPr>
        <p:spPr>
          <a:xfrm>
            <a:off x="8334787" y="6046296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4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AE0A93-A1C0-C2FA-335F-915FACECE0E4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859888" y="6308847"/>
            <a:ext cx="772999" cy="2571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718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DBAD4C-E708-7EF7-F434-EEEE0612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5" y="241334"/>
            <a:ext cx="3659717" cy="40227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19AA7-7186-451B-B3C5-6144EB1E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0"/>
          <a:stretch/>
        </p:blipFill>
        <p:spPr>
          <a:xfrm>
            <a:off x="3546866" y="1979721"/>
            <a:ext cx="3680932" cy="4022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07C0-6782-DE16-7886-9749BE97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MCU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1FEAA7-DB51-7FB6-33A1-D46DBB30DD6D}"/>
              </a:ext>
            </a:extLst>
          </p:cNvPr>
          <p:cNvSpPr/>
          <p:nvPr/>
        </p:nvSpPr>
        <p:spPr>
          <a:xfrm>
            <a:off x="2824548" y="1936175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388DEA-F793-08D1-7C51-ED0C94552DA7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272750" y="2384377"/>
            <a:ext cx="1100074" cy="6304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FCA33A-969E-778E-9336-4C6D2B065423}"/>
              </a:ext>
            </a:extLst>
          </p:cNvPr>
          <p:cNvSpPr/>
          <p:nvPr/>
        </p:nvSpPr>
        <p:spPr>
          <a:xfrm>
            <a:off x="9835939" y="2556423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4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FFD6BF-A040-875C-B5BE-957A463DCCE4}"/>
              </a:ext>
            </a:extLst>
          </p:cNvPr>
          <p:cNvSpPr/>
          <p:nvPr/>
        </p:nvSpPr>
        <p:spPr>
          <a:xfrm>
            <a:off x="11281949" y="3172404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CC4807-2290-3F8F-5C4E-0A31BE43A49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0076507" y="3434955"/>
            <a:ext cx="1205442" cy="5385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B8A0E8-2360-5775-E23F-A07666DD5BE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180214" y="2818974"/>
            <a:ext cx="655725" cy="33150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0710-3A47-C5B5-C2C5-B8008FC1B6AE}"/>
              </a:ext>
            </a:extLst>
          </p:cNvPr>
          <p:cNvSpPr txBox="1"/>
          <p:nvPr/>
        </p:nvSpPr>
        <p:spPr>
          <a:xfrm>
            <a:off x="51654" y="3785614"/>
            <a:ext cx="3510766" cy="26776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1. Type project name</a:t>
            </a:r>
          </a:p>
          <a:p>
            <a:r>
              <a:rPr lang="en-US" sz="2400" dirty="0">
                <a:solidFill>
                  <a:schemeClr val="tx1"/>
                </a:solidFill>
              </a:rPr>
              <a:t>2. Select project location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3. Click next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4. Select copy only…</a:t>
            </a:r>
          </a:p>
          <a:p>
            <a:r>
              <a:rPr lang="en-US" sz="2400" dirty="0">
                <a:solidFill>
                  <a:schemeClr val="tx1"/>
                </a:solidFill>
              </a:rPr>
              <a:t>5. Click finish</a:t>
            </a:r>
          </a:p>
          <a:p>
            <a:r>
              <a:rPr lang="en-US" sz="2400" dirty="0">
                <a:solidFill>
                  <a:schemeClr val="tx1"/>
                </a:solidFill>
              </a:rPr>
              <a:t>6. Click yes (</a:t>
            </a:r>
            <a:r>
              <a:rPr lang="en-US" sz="2400" dirty="0" err="1">
                <a:solidFill>
                  <a:schemeClr val="tx1"/>
                </a:solidFill>
              </a:rPr>
              <a:t>init</a:t>
            </a:r>
            <a:r>
              <a:rPr lang="en-US" sz="2400" dirty="0">
                <a:solidFill>
                  <a:schemeClr val="tx1"/>
                </a:solidFill>
              </a:rPr>
              <a:t> default IO)</a:t>
            </a:r>
          </a:p>
          <a:p>
            <a:r>
              <a:rPr lang="en-US" sz="2400" dirty="0">
                <a:solidFill>
                  <a:schemeClr val="tx1"/>
                </a:solidFill>
              </a:rPr>
              <a:t>7. wait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1DB42C-7B36-C547-91FD-6DBCFEF08E35}"/>
              </a:ext>
            </a:extLst>
          </p:cNvPr>
          <p:cNvSpPr/>
          <p:nvPr/>
        </p:nvSpPr>
        <p:spPr>
          <a:xfrm>
            <a:off x="2685741" y="2969535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9AD8B-76C0-BD04-CC30-9B27F7BE0097}"/>
              </a:ext>
            </a:extLst>
          </p:cNvPr>
          <p:cNvSpPr/>
          <p:nvPr/>
        </p:nvSpPr>
        <p:spPr>
          <a:xfrm>
            <a:off x="3693814" y="3108598"/>
            <a:ext cx="3367889" cy="390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8E0DAF-4B96-CF9F-0189-51BBA8A5035C}"/>
              </a:ext>
            </a:extLst>
          </p:cNvPr>
          <p:cNvCxnSpPr>
            <a:cxnSpLocks/>
            <a:stCxn id="16" idx="6"/>
            <a:endCxn id="18" idx="1"/>
          </p:cNvCxnSpPr>
          <p:nvPr/>
        </p:nvCxnSpPr>
        <p:spPr>
          <a:xfrm>
            <a:off x="3210842" y="3232086"/>
            <a:ext cx="482972" cy="718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0727D8F-8E67-51FC-573D-D78F0E3C1FB9}"/>
              </a:ext>
            </a:extLst>
          </p:cNvPr>
          <p:cNvSpPr/>
          <p:nvPr/>
        </p:nvSpPr>
        <p:spPr>
          <a:xfrm>
            <a:off x="5451231" y="4987691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DE8F7-80E7-F611-F2F1-443050AF86F0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5254014" y="5435893"/>
            <a:ext cx="274116" cy="2590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4D928D8-276E-8F91-BEE2-DA566A3F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95" y="4847104"/>
            <a:ext cx="4317330" cy="1155342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800994E-E3DC-6BB1-DE93-C8689E965003}"/>
              </a:ext>
            </a:extLst>
          </p:cNvPr>
          <p:cNvSpPr/>
          <p:nvPr/>
        </p:nvSpPr>
        <p:spPr>
          <a:xfrm>
            <a:off x="10675218" y="4725140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6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11903B-F3B1-D8A0-5900-81DE3E2E3F32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10470521" y="5173342"/>
            <a:ext cx="281596" cy="5379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46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626CE-F599-468C-2F26-588A8FD4CA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1906" y="215375"/>
            <a:ext cx="11548188" cy="565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494D0-AD7C-9EB8-1075-678827EA551F}"/>
              </a:ext>
            </a:extLst>
          </p:cNvPr>
          <p:cNvSpPr/>
          <p:nvPr/>
        </p:nvSpPr>
        <p:spPr>
          <a:xfrm>
            <a:off x="6540759" y="1464906"/>
            <a:ext cx="4292082" cy="3890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1EEFE-4EC3-B461-BC43-F32665835DC9}"/>
              </a:ext>
            </a:extLst>
          </p:cNvPr>
          <p:cNvSpPr txBox="1"/>
          <p:nvPr/>
        </p:nvSpPr>
        <p:spPr>
          <a:xfrm>
            <a:off x="9542352" y="1638677"/>
            <a:ext cx="11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Pin config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36513-07C5-4AC2-6821-679BA6AF8831}"/>
              </a:ext>
            </a:extLst>
          </p:cNvPr>
          <p:cNvSpPr/>
          <p:nvPr/>
        </p:nvSpPr>
        <p:spPr>
          <a:xfrm>
            <a:off x="401000" y="1318541"/>
            <a:ext cx="2025329" cy="44123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CD578-1620-FA60-E3F6-3C83FE648C43}"/>
              </a:ext>
            </a:extLst>
          </p:cNvPr>
          <p:cNvSpPr txBox="1"/>
          <p:nvPr/>
        </p:nvSpPr>
        <p:spPr>
          <a:xfrm>
            <a:off x="407050" y="5332842"/>
            <a:ext cx="190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selector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927DCD-36B6-95D5-435D-0E7E8843BE16}"/>
              </a:ext>
            </a:extLst>
          </p:cNvPr>
          <p:cNvSpPr/>
          <p:nvPr/>
        </p:nvSpPr>
        <p:spPr>
          <a:xfrm>
            <a:off x="2505423" y="987256"/>
            <a:ext cx="3279741" cy="47435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3C424-2915-69B0-5832-371DFAE744D0}"/>
              </a:ext>
            </a:extLst>
          </p:cNvPr>
          <p:cNvSpPr txBox="1"/>
          <p:nvPr/>
        </p:nvSpPr>
        <p:spPr>
          <a:xfrm>
            <a:off x="2505423" y="5332842"/>
            <a:ext cx="212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properties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29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A690-9814-43C8-D0D4-8D73EF89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13E6A-834F-E8D5-B9F6-D7B9ED432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Hardware selector :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hardware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ที่จะ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config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ADC , I2C, Serial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Hardware properties : config hardware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ที่เลือก</a:t>
            </a:r>
          </a:p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 config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 IO </a:t>
            </a:r>
            <a:r>
              <a:rPr lang="th-TH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ที่จะใช้</a:t>
            </a:r>
          </a:p>
          <a:p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6D76171-8F14-A775-F242-CED92F90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67" y="3429000"/>
            <a:ext cx="5205553" cy="25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9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D767-6E95-3F2B-D178-0472D235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8ACA81-A0EC-91C7-1999-85F02288E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25" y="2466481"/>
            <a:ext cx="8760231" cy="4022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9736302-03BC-40BC-F505-F8660344D671}"/>
              </a:ext>
            </a:extLst>
          </p:cNvPr>
          <p:cNvSpPr/>
          <p:nvPr/>
        </p:nvSpPr>
        <p:spPr>
          <a:xfrm>
            <a:off x="407272" y="2466481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6652C5-AD78-28EE-91B7-EE33EC08524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932373" y="2592969"/>
            <a:ext cx="760625" cy="13606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7651A1-176F-911C-7939-92B01AF49958}"/>
              </a:ext>
            </a:extLst>
          </p:cNvPr>
          <p:cNvSpPr txBox="1"/>
          <p:nvPr/>
        </p:nvSpPr>
        <p:spPr>
          <a:xfrm>
            <a:off x="7650179" y="286603"/>
            <a:ext cx="4250483" cy="193899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1. Pinout &amp; config</a:t>
            </a:r>
          </a:p>
          <a:p>
            <a:r>
              <a:rPr lang="en-US" sz="2400" dirty="0">
                <a:solidFill>
                  <a:schemeClr val="tx1"/>
                </a:solidFill>
              </a:rPr>
              <a:t>2. Click Connectivity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3. Click USART2</a:t>
            </a:r>
          </a:p>
          <a:p>
            <a:r>
              <a:rPr lang="en-US" sz="2400" dirty="0">
                <a:solidFill>
                  <a:schemeClr val="tx1"/>
                </a:solidFill>
              </a:rPr>
              <a:t>4. Select Asynchronous Mode</a:t>
            </a:r>
          </a:p>
          <a:p>
            <a:r>
              <a:rPr lang="en-US" sz="2400" dirty="0">
                <a:solidFill>
                  <a:schemeClr val="tx1"/>
                </a:solidFill>
              </a:rPr>
              <a:t>5. Set Baud Rate to 38400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333ADC-F27E-7A0E-A56D-6D9730E2F71C}"/>
              </a:ext>
            </a:extLst>
          </p:cNvPr>
          <p:cNvSpPr/>
          <p:nvPr/>
        </p:nvSpPr>
        <p:spPr>
          <a:xfrm>
            <a:off x="407272" y="4667147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2C105E-1000-25C1-7865-B1CE95575FD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32373" y="4929698"/>
            <a:ext cx="482972" cy="718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B96BDFF-EBA7-9FFF-28ED-13B848F39D09}"/>
              </a:ext>
            </a:extLst>
          </p:cNvPr>
          <p:cNvSpPr/>
          <p:nvPr/>
        </p:nvSpPr>
        <p:spPr>
          <a:xfrm>
            <a:off x="407272" y="3206284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1E781-2E24-2009-A02A-1A7FFF54692D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855474" y="3654486"/>
            <a:ext cx="484457" cy="2408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C10101C-3D06-E3FC-822D-608CBE5806CA}"/>
              </a:ext>
            </a:extLst>
          </p:cNvPr>
          <p:cNvSpPr/>
          <p:nvPr/>
        </p:nvSpPr>
        <p:spPr>
          <a:xfrm>
            <a:off x="5566238" y="2943733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4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A4748B-BB30-A49E-9A64-4AB61F91E1E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205742" y="3206284"/>
            <a:ext cx="36049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5196BA6-EF8A-AFA5-B71D-8FE85A9FB342}"/>
              </a:ext>
            </a:extLst>
          </p:cNvPr>
          <p:cNvSpPr/>
          <p:nvPr/>
        </p:nvSpPr>
        <p:spPr>
          <a:xfrm>
            <a:off x="5566238" y="5296125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7F4EAC-AC0B-8E16-A416-496F0EFE747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544839" y="5558676"/>
            <a:ext cx="1021399" cy="2625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5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1B75-F5EC-8C1C-1A0B-C68C2941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/>
              <a:t>input button</a:t>
            </a:r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4C7E8-562D-9B56-EE16-8B1A4A9A4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797" y="1846263"/>
            <a:ext cx="493473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C8CC9-5093-1748-034F-0EC9CC69A032}"/>
              </a:ext>
            </a:extLst>
          </p:cNvPr>
          <p:cNvSpPr txBox="1"/>
          <p:nvPr/>
        </p:nvSpPr>
        <p:spPr>
          <a:xfrm>
            <a:off x="1563880" y="1982625"/>
            <a:ext cx="1476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PC 13</a:t>
            </a:r>
            <a:endParaRPr lang="th-TH" sz="4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E43A2-FF06-09DA-CF14-9D28F078C084}"/>
              </a:ext>
            </a:extLst>
          </p:cNvPr>
          <p:cNvSpPr/>
          <p:nvPr/>
        </p:nvSpPr>
        <p:spPr>
          <a:xfrm>
            <a:off x="2181718" y="265448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44C8CF-EC60-A4B2-AD80-F8E61812A789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2706819" y="2752066"/>
            <a:ext cx="1694265" cy="1649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19EC270-58E1-D6A2-686A-64E6CED13366}"/>
              </a:ext>
            </a:extLst>
          </p:cNvPr>
          <p:cNvSpPr/>
          <p:nvPr/>
        </p:nvSpPr>
        <p:spPr>
          <a:xfrm>
            <a:off x="2181718" y="3395318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77CE90-ED78-AA78-DEF2-CD1298E3E598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706819" y="3657869"/>
            <a:ext cx="1942093" cy="1649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2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7B10-8A6E-04E8-C624-3F52A011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MCU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7AB84-3B25-1891-439E-488279824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909" y="211958"/>
            <a:ext cx="4400317" cy="60272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0C3AD-A352-B00A-A9B8-98D50178E3FA}"/>
              </a:ext>
            </a:extLst>
          </p:cNvPr>
          <p:cNvSpPr txBox="1"/>
          <p:nvPr/>
        </p:nvSpPr>
        <p:spPr>
          <a:xfrm>
            <a:off x="934316" y="2348404"/>
            <a:ext cx="6068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มีอะไรนอกจาก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memory?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บ้าง</a:t>
            </a:r>
          </a:p>
          <a:p>
            <a:pPr marL="457200" indent="-457200">
              <a:buFontTx/>
              <a:buChar char="-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Serial, I2C, SPI, ADC, etc.</a:t>
            </a:r>
          </a:p>
          <a:p>
            <a:pPr marL="457200" indent="-457200">
              <a:buFontTx/>
              <a:buChar char="-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36FCF-A36F-9830-EB77-48D8837701D9}"/>
              </a:ext>
            </a:extLst>
          </p:cNvPr>
          <p:cNvSpPr txBox="1"/>
          <p:nvPr/>
        </p:nvSpPr>
        <p:spPr>
          <a:xfrm>
            <a:off x="2723831" y="6492153"/>
            <a:ext cx="9468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*https://ww1.microchip.com/downloads/en/DeviceDoc/Atmel-7810-Automotive-Microcontrollers-ATmega328P_Datasheet.pdf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250364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BFA12F-6A3D-AC5F-4360-F0B1877C2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50" y="1879982"/>
            <a:ext cx="7288574" cy="47728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AD767-6E95-3F2B-D178-0472D235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</a:t>
            </a:r>
            <a:endParaRPr lang="th-TH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736302-03BC-40BC-F505-F8660344D671}"/>
              </a:ext>
            </a:extLst>
          </p:cNvPr>
          <p:cNvSpPr/>
          <p:nvPr/>
        </p:nvSpPr>
        <p:spPr>
          <a:xfrm>
            <a:off x="284299" y="1077796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8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6652C5-AD78-28EE-91B7-EE33EC08524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546850" y="1602897"/>
            <a:ext cx="123454" cy="3178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7651A1-176F-911C-7939-92B01AF49958}"/>
              </a:ext>
            </a:extLst>
          </p:cNvPr>
          <p:cNvSpPr txBox="1"/>
          <p:nvPr/>
        </p:nvSpPr>
        <p:spPr>
          <a:xfrm>
            <a:off x="7650179" y="286603"/>
            <a:ext cx="4250483" cy="193899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6. Select Project Manager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7. Select STM32CubeIDE</a:t>
            </a:r>
          </a:p>
          <a:p>
            <a:r>
              <a:rPr lang="en-US" sz="2400" dirty="0">
                <a:solidFill>
                  <a:schemeClr val="tx1"/>
                </a:solidFill>
              </a:rPr>
              <a:t>8. Click Generate Code</a:t>
            </a:r>
          </a:p>
          <a:p>
            <a:r>
              <a:rPr lang="en-US" sz="2400" dirty="0">
                <a:solidFill>
                  <a:schemeClr val="tx1"/>
                </a:solidFill>
              </a:rPr>
              <a:t>9. Click Yes (change perspective)</a:t>
            </a:r>
          </a:p>
          <a:p>
            <a:r>
              <a:rPr lang="en-US" sz="2400" dirty="0">
                <a:solidFill>
                  <a:schemeClr val="tx1"/>
                </a:solidFill>
              </a:rPr>
              <a:t>10. Click Yes (Generate code)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10101C-3D06-E3FC-822D-608CBE5806CA}"/>
              </a:ext>
            </a:extLst>
          </p:cNvPr>
          <p:cNvSpPr/>
          <p:nvPr/>
        </p:nvSpPr>
        <p:spPr>
          <a:xfrm>
            <a:off x="5729200" y="353220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7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A4748B-BB30-A49E-9A64-4AB61F91E1E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336610" y="3794760"/>
            <a:ext cx="139259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5196BA6-EF8A-AFA5-B71D-8FE85A9FB342}"/>
              </a:ext>
            </a:extLst>
          </p:cNvPr>
          <p:cNvSpPr/>
          <p:nvPr/>
        </p:nvSpPr>
        <p:spPr>
          <a:xfrm>
            <a:off x="8055941" y="3061150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6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7F4EAC-AC0B-8E16-A416-496F0EFE747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328633" y="2502723"/>
            <a:ext cx="804207" cy="6353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A6D9C5A-6B3C-EDF2-CFEE-922B4776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091" y="3859229"/>
            <a:ext cx="3398129" cy="11666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868F23-2F3B-FA1C-60AF-7A83B6CF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91" y="5099157"/>
            <a:ext cx="3398129" cy="107166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6247B52-96E4-8A5A-25D0-16045C24D501}"/>
              </a:ext>
            </a:extLst>
          </p:cNvPr>
          <p:cNvSpPr/>
          <p:nvPr/>
        </p:nvSpPr>
        <p:spPr>
          <a:xfrm>
            <a:off x="9215808" y="3138049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48E7B0-44EE-B728-0CEC-7435D20FA20C}"/>
              </a:ext>
            </a:extLst>
          </p:cNvPr>
          <p:cNvCxnSpPr>
            <a:cxnSpLocks/>
            <a:stCxn id="31" idx="5"/>
          </p:cNvCxnSpPr>
          <p:nvPr/>
        </p:nvCxnSpPr>
        <p:spPr>
          <a:xfrm>
            <a:off x="9664010" y="3586251"/>
            <a:ext cx="946651" cy="11849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21CA9C7-8A0F-4CC8-304E-0199BF332C40}"/>
              </a:ext>
            </a:extLst>
          </p:cNvPr>
          <p:cNvSpPr/>
          <p:nvPr/>
        </p:nvSpPr>
        <p:spPr>
          <a:xfrm>
            <a:off x="9188028" y="5044154"/>
            <a:ext cx="859459" cy="7367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10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3DC907-7C83-7515-D8AD-BAA70B045B7F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9921622" y="5672987"/>
            <a:ext cx="326901" cy="248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56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ACAE-51F0-4BF4-1CE7-A1B4893E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Cube System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99C25-E317-D20B-D765-94ABE36B3D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6327" y="1836932"/>
            <a:ext cx="3249493" cy="42962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7B8EF-4746-9787-4479-2D829ADE0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0458" y="2164533"/>
            <a:ext cx="5949198" cy="349901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Generate code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ขึ้นมาแล้ว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Cube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จะสร้าง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section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สำหรับให้ผู้ใช้เขียนโปรแกม ซึ่ง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จะต้องเขียน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ให้อยู่ในระหว่า </a:t>
            </a:r>
            <a:r>
              <a:rPr lang="en-US" sz="3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BEGIN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เท่านั้น 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หากเขียน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นอก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section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ดังกล่าว เมื่อ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generate code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อีกรอบ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ดังกล่าว จะถูกลบ</a:t>
            </a:r>
          </a:p>
        </p:txBody>
      </p:sp>
    </p:spTree>
    <p:extLst>
      <p:ext uri="{BB962C8B-B14F-4D97-AF65-F5344CB8AC3E}">
        <p14:creationId xmlns:p14="http://schemas.microsoft.com/office/powerpoint/2010/main" val="1862920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D444FF-5DC5-CC68-188B-DAFD7995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section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4185A-B70E-AA35-0E88-34A5343D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USER CODE Header -&gt; comment and license</a:t>
            </a:r>
          </a:p>
          <a:p>
            <a:r>
              <a:rPr lang="en-US" dirty="0"/>
              <a:t>- USER CODE BEGIN Includes -&gt; include library</a:t>
            </a:r>
          </a:p>
          <a:p>
            <a:r>
              <a:rPr lang="en-US" dirty="0"/>
              <a:t>- USER CODE BEGIN PTD -&gt; Typedef, struct</a:t>
            </a:r>
          </a:p>
          <a:p>
            <a:r>
              <a:rPr lang="en-US" dirty="0"/>
              <a:t>- USER CODE BEGIN PD -&gt; Define</a:t>
            </a:r>
          </a:p>
          <a:p>
            <a:r>
              <a:rPr lang="en-US" dirty="0"/>
              <a:t>- USER CODE BEGIN PM -&gt; Macro , Inline function</a:t>
            </a:r>
          </a:p>
          <a:p>
            <a:r>
              <a:rPr lang="en-US" dirty="0"/>
              <a:t>- USER CODE BEGIN PV -&gt; Variables</a:t>
            </a:r>
          </a:p>
          <a:p>
            <a:r>
              <a:rPr lang="en-US" dirty="0"/>
              <a:t>- USER CODE BEGIN PFP -&gt; Function prototypes, Function declaration</a:t>
            </a:r>
          </a:p>
          <a:p>
            <a:r>
              <a:rPr lang="en-US" dirty="0"/>
              <a:t>- etc.</a:t>
            </a:r>
            <a:endParaRPr lang="th-TH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F2E9FC-E5A4-B2AA-5A6A-804F8A93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717" y="2091349"/>
            <a:ext cx="2775632" cy="36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41099-43C5-D008-AF23-38FDFDED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C7B3A-BDF3-C845-1EE4-A563F47977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7679" y="1876215"/>
            <a:ext cx="4419600" cy="39624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875476-81DD-A90C-565B-9A1B9D1CD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480" y="1891540"/>
            <a:ext cx="4827059" cy="38214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712B4-D436-3A1D-6E72-F08ED782D14D}"/>
              </a:ext>
            </a:extLst>
          </p:cNvPr>
          <p:cNvSpPr txBox="1"/>
          <p:nvPr/>
        </p:nvSpPr>
        <p:spPr>
          <a:xfrm>
            <a:off x="3568916" y="2199992"/>
            <a:ext cx="1475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Right</a:t>
            </a:r>
            <a:endParaRPr lang="th-TH" sz="4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75889-4258-B276-4B89-906356B15D04}"/>
              </a:ext>
            </a:extLst>
          </p:cNvPr>
          <p:cNvSpPr txBox="1"/>
          <p:nvPr/>
        </p:nvSpPr>
        <p:spPr>
          <a:xfrm>
            <a:off x="8990432" y="2199991"/>
            <a:ext cx="1859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Wrong</a:t>
            </a:r>
            <a:endParaRPr lang="th-TH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EA9FC-5275-49BE-2357-A1ED874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HAL Function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10D75-36C7-E525-9151-12C6F5520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HAL_Delay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(Delay)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หยุดการทำงานของ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เป็นเวลาเท่ากับ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[Delay]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หน่วยเป็น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ms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HAL_Delay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(2000);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คือการหน่วงเวลา 2 วินาที</a:t>
            </a:r>
          </a:p>
        </p:txBody>
      </p:sp>
    </p:spTree>
    <p:extLst>
      <p:ext uri="{BB962C8B-B14F-4D97-AF65-F5344CB8AC3E}">
        <p14:creationId xmlns:p14="http://schemas.microsoft.com/office/powerpoint/2010/main" val="46850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EA9FC-5275-49BE-2357-A1ED874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HAL Function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10D75-36C7-E525-9151-12C6F5520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58" y="1863841"/>
            <a:ext cx="10349922" cy="4455478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HAL_GPIO_WritePin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PinState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สั่งเปลี่ยนสถานะของ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GPIOA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GPIOB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ที่ต้องการสั่งการ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PinState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สถานะที่ต้องการเปลี่ยน 1 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HIGH state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 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state</a:t>
            </a: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เช่น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HAL_GPIO_WritePin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(GPIOC, 12, 1);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คือการสั่งให้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PC12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มีสถานะ 3.3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9022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EA9FC-5275-49BE-2357-A1ED874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HAL Function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10D75-36C7-E525-9151-12C6F5520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21" y="1999642"/>
            <a:ext cx="10458563" cy="4437371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HAL_GPIO_ReadPin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อ่านสถานะของ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GPIOA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GPIOB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ที่ต้องการอ่าน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ค่าที่ได้ออกมาคือ 0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(low state)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1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(high state)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HAL_GPIO_ReadPin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(GPIOC, 13);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คือการอ่านค่า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C13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6962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EA9FC-5275-49BE-2357-A1ED874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HAL Function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10D75-36C7-E525-9151-12C6F5520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21" y="1999642"/>
            <a:ext cx="10458563" cy="443737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HAL_GPIO_TogglePin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สลับสถานะของ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เป็นตรงกันข้าม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(High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, Low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High)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GPIOx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GPIOA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GPIOB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GPIO_Pin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ที่ต้องการเปลี่ยน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HAL_GPIO_TogglePin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(GPIOA, 5);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คือการสลับค่าของ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A5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3521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B8FB-40E3-7981-CEA0-4D76D974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107CBF-77FC-91B6-CFD5-12A90CFBF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263" y="1919335"/>
            <a:ext cx="6318596" cy="420076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E5A7BE-51B0-A0B6-C88B-0911091C7D6A}"/>
              </a:ext>
            </a:extLst>
          </p:cNvPr>
          <p:cNvSpPr/>
          <p:nvPr/>
        </p:nvSpPr>
        <p:spPr>
          <a:xfrm>
            <a:off x="3711921" y="5006566"/>
            <a:ext cx="2652665" cy="479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3017C-8D05-A57C-B40F-3526AFC5C31A}"/>
              </a:ext>
            </a:extLst>
          </p:cNvPr>
          <p:cNvSpPr txBox="1"/>
          <p:nvPr/>
        </p:nvSpPr>
        <p:spPr>
          <a:xfrm>
            <a:off x="6455121" y="5061817"/>
            <a:ext cx="35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insert this code into while section</a:t>
            </a:r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7B100-B9D4-13EC-A272-2DD607851176}"/>
              </a:ext>
            </a:extLst>
          </p:cNvPr>
          <p:cNvSpPr/>
          <p:nvPr/>
        </p:nvSpPr>
        <p:spPr>
          <a:xfrm>
            <a:off x="8047022" y="2252804"/>
            <a:ext cx="671465" cy="479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0B948-F2B2-BE84-828B-57ACB829C2E9}"/>
              </a:ext>
            </a:extLst>
          </p:cNvPr>
          <p:cNvSpPr txBox="1"/>
          <p:nvPr/>
        </p:nvSpPr>
        <p:spPr>
          <a:xfrm>
            <a:off x="9013734" y="230805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Click RUN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53133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468E-AD38-FB41-1381-EB3D79C4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A7595-1DA1-C341-5E05-26CA4844D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468" y="1994420"/>
            <a:ext cx="7486650" cy="752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EBC8E-BEFF-FEBB-8529-FDDEA88C4F73}"/>
              </a:ext>
            </a:extLst>
          </p:cNvPr>
          <p:cNvSpPr txBox="1"/>
          <p:nvPr/>
        </p:nvSpPr>
        <p:spPr>
          <a:xfrm>
            <a:off x="2247543" y="3023781"/>
            <a:ext cx="1236236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Build</a:t>
            </a:r>
            <a:endParaRPr lang="th-TH" sz="4000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E3D81E-04F1-1ACC-0C05-FE3E00E584BA}"/>
              </a:ext>
            </a:extLst>
          </p:cNvPr>
          <p:cNvCxnSpPr>
            <a:stCxn id="6" idx="0"/>
          </p:cNvCxnSpPr>
          <p:nvPr/>
        </p:nvCxnSpPr>
        <p:spPr>
          <a:xfrm flipV="1">
            <a:off x="2865661" y="2580829"/>
            <a:ext cx="0" cy="442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37D9A1-D15D-77F7-BB0F-CBBDE98FCEAE}"/>
              </a:ext>
            </a:extLst>
          </p:cNvPr>
          <p:cNvSpPr txBox="1"/>
          <p:nvPr/>
        </p:nvSpPr>
        <p:spPr>
          <a:xfrm>
            <a:off x="8252476" y="3075057"/>
            <a:ext cx="1002197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Run</a:t>
            </a:r>
            <a:endParaRPr lang="th-TH" sz="4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7D34D6-27B1-72E4-D24E-DCE49957C0F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753575" y="2580829"/>
            <a:ext cx="0" cy="494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B85755-2DF9-C9C8-732D-AB6A8AD17843}"/>
              </a:ext>
            </a:extLst>
          </p:cNvPr>
          <p:cNvSpPr txBox="1"/>
          <p:nvPr/>
        </p:nvSpPr>
        <p:spPr>
          <a:xfrm>
            <a:off x="7601571" y="1153395"/>
            <a:ext cx="1535998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Debug</a:t>
            </a:r>
            <a:endParaRPr lang="th-TH" sz="4000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C8F093-0FE8-674B-F32F-B44B0C8B82B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369570" y="1861281"/>
            <a:ext cx="0" cy="4657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660268-57B6-2511-8CD3-24677393E917}"/>
              </a:ext>
            </a:extLst>
          </p:cNvPr>
          <p:cNvSpPr txBox="1"/>
          <p:nvPr/>
        </p:nvSpPr>
        <p:spPr>
          <a:xfrm>
            <a:off x="2128471" y="4428143"/>
            <a:ext cx="7935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: Compile Code and report result (Error)</a:t>
            </a:r>
          </a:p>
          <a:p>
            <a:r>
              <a:rPr lang="en-US" sz="2800" dirty="0"/>
              <a:t>Run : compile code to binary file and upload to board</a:t>
            </a:r>
          </a:p>
          <a:p>
            <a:r>
              <a:rPr lang="en-US" sz="2800" dirty="0"/>
              <a:t>Debug : Run with Debug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66088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48BA-299F-0F75-C523-784AAC82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part 1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86A6-3E7F-1E4B-0226-A1D1FCE2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เข้าใจการทำงานของ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microcomputer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เบื้องต้น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Register, Peripheral, Interrupt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</a:p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STM32 MCU using C language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7109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518D-9BAC-89E4-29D1-EF3AD1A1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Code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6494D-CEB1-4F9F-F971-3A19623C5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988" y="1918691"/>
            <a:ext cx="4888012" cy="40227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E97968-A4E4-224D-C812-A742916EF99E}"/>
              </a:ext>
            </a:extLst>
          </p:cNvPr>
          <p:cNvSpPr/>
          <p:nvPr/>
        </p:nvSpPr>
        <p:spPr>
          <a:xfrm>
            <a:off x="3539406" y="5265418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BEC63C-85AC-63ED-C986-B4C6051097A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064507" y="5527969"/>
            <a:ext cx="798788" cy="19771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6DEC8-370F-25F9-AC01-07485D04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4" y="2971444"/>
            <a:ext cx="26955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2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4E81-0D83-E32F-4784-74B10D84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A03D-16D1-D7B3-87D7-00F66E57E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- </a:t>
            </a:r>
            <a:r>
              <a:rPr lang="en-US" dirty="0"/>
              <a:t>A hardware device accompanied with software which is used to transfer the machine language code to the microcontroller/EEPROM from the PC</a:t>
            </a:r>
            <a:endParaRPr lang="th-TH" dirty="0"/>
          </a:p>
          <a:p>
            <a:r>
              <a:rPr lang="th-TH" dirty="0"/>
              <a:t>- อุปกรณ์ที่สามารถนำ </a:t>
            </a:r>
            <a:r>
              <a:rPr lang="en-US" dirty="0"/>
              <a:t>code (compiled) </a:t>
            </a:r>
            <a:r>
              <a:rPr lang="th-TH" dirty="0"/>
              <a:t>ไปไว้บน </a:t>
            </a:r>
            <a:r>
              <a:rPr lang="en-US" dirty="0"/>
              <a:t>MCU </a:t>
            </a:r>
            <a:r>
              <a:rPr lang="th-TH" dirty="0"/>
              <a:t>ได้</a:t>
            </a:r>
          </a:p>
        </p:txBody>
      </p:sp>
      <p:pic>
        <p:nvPicPr>
          <p:cNvPr id="1026" name="Picture 2" descr="ST-LINK/V2 - ST-LINK/V2 in-circuit debugger/programmer for STM8 and STM32 -  STMicroelectronics">
            <a:extLst>
              <a:ext uri="{FF2B5EF4-FFF2-40B4-BE49-F238E27FC236}">
                <a16:creationId xmlns:a16="http://schemas.microsoft.com/office/drawing/2014/main" id="{9808DC01-07CF-9715-FC6A-81BC2542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90" y="3929627"/>
            <a:ext cx="2430190" cy="17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LINK-V3PWR STMicroelectronics | Mouser ไทย">
            <a:extLst>
              <a:ext uri="{FF2B5EF4-FFF2-40B4-BE49-F238E27FC236}">
                <a16:creationId xmlns:a16="http://schemas.microsoft.com/office/drawing/2014/main" id="{359C570D-B63F-DB19-6598-F37757EA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32" y="3362411"/>
            <a:ext cx="2561790" cy="19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ขาย ST-LINK stlink V2 STM8 / STM32 Programer (เครื่องโปรแกรม STM32) ST-LINK  stlink V2 STM8 / STM32 Programer (เครื่องโปรแกรม STM32) ราคา 90.00 บาท -  ขายอุปกรณ์อิเล็กทรอนิกส์">
            <a:extLst>
              <a:ext uri="{FF2B5EF4-FFF2-40B4-BE49-F238E27FC236}">
                <a16:creationId xmlns:a16="http://schemas.microsoft.com/office/drawing/2014/main" id="{C56ADEB6-312B-CB67-0A19-550A6610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683" y="3429000"/>
            <a:ext cx="1779627" cy="177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lved] Debugging with ST-Link - Husarion Community">
            <a:extLst>
              <a:ext uri="{FF2B5EF4-FFF2-40B4-BE49-F238E27FC236}">
                <a16:creationId xmlns:a16="http://schemas.microsoft.com/office/drawing/2014/main" id="{2C18C1AD-D738-8C6F-C40C-93ED0ECE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20" y="3060843"/>
            <a:ext cx="2717563" cy="8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12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2AEF-5C5A-6004-3AB5-1C2C2A12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STLINK (programmer)</a:t>
            </a:r>
            <a:endParaRPr lang="th-TH" dirty="0"/>
          </a:p>
        </p:txBody>
      </p:sp>
      <p:pic>
        <p:nvPicPr>
          <p:cNvPr id="5" name="Content Placeholder 4" descr="A circuit board and a white device&#10;&#10;Description automatically generated with medium confidence">
            <a:extLst>
              <a:ext uri="{FF2B5EF4-FFF2-40B4-BE49-F238E27FC236}">
                <a16:creationId xmlns:a16="http://schemas.microsoft.com/office/drawing/2014/main" id="{2C424E27-57FD-19EA-4AFF-14A053A2E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t="7638" b="5474"/>
          <a:stretch/>
        </p:blipFill>
        <p:spPr>
          <a:xfrm>
            <a:off x="6844376" y="2196270"/>
            <a:ext cx="2810330" cy="3495230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67569A-EE25-F895-32F4-D6AADF56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6" y="2854675"/>
            <a:ext cx="4065813" cy="2178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9B48F6-051E-76ED-CC09-BE5C6C720A00}"/>
              </a:ext>
            </a:extLst>
          </p:cNvPr>
          <p:cNvSpPr/>
          <p:nvPr/>
        </p:nvSpPr>
        <p:spPr>
          <a:xfrm>
            <a:off x="7024645" y="2762428"/>
            <a:ext cx="1469876" cy="13331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4FD24-81DC-D4DE-25C2-9978839A4D9E}"/>
              </a:ext>
            </a:extLst>
          </p:cNvPr>
          <p:cNvSpPr/>
          <p:nvPr/>
        </p:nvSpPr>
        <p:spPr>
          <a:xfrm>
            <a:off x="8047885" y="3560392"/>
            <a:ext cx="1469876" cy="1797821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9A673-25A9-DB23-C733-73A4F138A7B7}"/>
              </a:ext>
            </a:extLst>
          </p:cNvPr>
          <p:cNvSpPr txBox="1"/>
          <p:nvPr/>
        </p:nvSpPr>
        <p:spPr>
          <a:xfrm>
            <a:off x="5612609" y="3136611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Target</a:t>
            </a:r>
            <a:endParaRPr lang="th-TH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12D55-86E0-C2A2-890C-3E2D15F66967}"/>
              </a:ext>
            </a:extLst>
          </p:cNvPr>
          <p:cNvSpPr txBox="1"/>
          <p:nvPr/>
        </p:nvSpPr>
        <p:spPr>
          <a:xfrm>
            <a:off x="9633298" y="4244311"/>
            <a:ext cx="20133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Programmer</a:t>
            </a:r>
            <a:endParaRPr lang="th-TH" sz="28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5F43B-8EAE-98DB-4B02-4209137F9CAE}"/>
              </a:ext>
            </a:extLst>
          </p:cNvPr>
          <p:cNvSpPr txBox="1"/>
          <p:nvPr/>
        </p:nvSpPr>
        <p:spPr>
          <a:xfrm>
            <a:off x="10639984" y="6488668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*For diagnosis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1073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2AEF-5C5A-6004-3AB5-1C2C2A12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STM32NUCLEO STLINK</a:t>
            </a:r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5F43B-8EAE-98DB-4B02-4209137F9CAE}"/>
              </a:ext>
            </a:extLst>
          </p:cNvPr>
          <p:cNvSpPr txBox="1"/>
          <p:nvPr/>
        </p:nvSpPr>
        <p:spPr>
          <a:xfrm>
            <a:off x="10639984" y="6488668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*For diagnosis</a:t>
            </a:r>
            <a:endParaRPr lang="th-TH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F1D6DFD4-8393-A7B0-2FB1-8D5A4E381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767" y="2932826"/>
            <a:ext cx="2868424" cy="296980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E6EC8F-E309-3F0D-91F3-F9D0BA739B00}"/>
              </a:ext>
            </a:extLst>
          </p:cNvPr>
          <p:cNvSpPr txBox="1"/>
          <p:nvPr/>
        </p:nvSpPr>
        <p:spPr>
          <a:xfrm>
            <a:off x="1097280" y="1885481"/>
            <a:ext cx="1014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บนบอร์ด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STM32NUCLEO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STLINK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ฝังตัวมาอยู่แล้ว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(ขายมาพร้อมกัน - -)</a:t>
            </a:r>
          </a:p>
          <a:p>
            <a:pPr marL="285750" indent="-285750">
              <a:buFontTx/>
              <a:buChar char="-"/>
            </a:pP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CN4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เพื่อใช้งาน หรือถอดออกเพื่อ นำ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STLINK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ไปใช้ที่อื่น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programmer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ตัวอื่นเพื่อ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 target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77169D-0A19-27B1-6565-B9511DB0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81" y="2932826"/>
            <a:ext cx="2507171" cy="29698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C5D2E4-62F8-42FD-1C39-FEA4CC965C94}"/>
              </a:ext>
            </a:extLst>
          </p:cNvPr>
          <p:cNvSpPr/>
          <p:nvPr/>
        </p:nvSpPr>
        <p:spPr>
          <a:xfrm>
            <a:off x="7361540" y="3936407"/>
            <a:ext cx="2629667" cy="196622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983B97-560E-5F2B-C38D-E914C2729DD5}"/>
              </a:ext>
            </a:extLst>
          </p:cNvPr>
          <p:cNvSpPr/>
          <p:nvPr/>
        </p:nvSpPr>
        <p:spPr>
          <a:xfrm>
            <a:off x="7361540" y="2921593"/>
            <a:ext cx="2629666" cy="898910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191E0-3656-525F-FA07-B8CE40BFDAD8}"/>
              </a:ext>
            </a:extLst>
          </p:cNvPr>
          <p:cNvSpPr txBox="1"/>
          <p:nvPr/>
        </p:nvSpPr>
        <p:spPr>
          <a:xfrm>
            <a:off x="10123836" y="4743221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Target</a:t>
            </a:r>
            <a:endParaRPr lang="th-TH" sz="32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B2D561-4AD4-6040-1EFF-BB56E2ECD44A}"/>
              </a:ext>
            </a:extLst>
          </p:cNvPr>
          <p:cNvSpPr txBox="1"/>
          <p:nvPr/>
        </p:nvSpPr>
        <p:spPr>
          <a:xfrm>
            <a:off x="10069547" y="3109438"/>
            <a:ext cx="20133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Programmer</a:t>
            </a:r>
            <a:endParaRPr lang="th-TH" sz="2800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758427-B471-C0D3-8E86-0FC506D8726F}"/>
              </a:ext>
            </a:extLst>
          </p:cNvPr>
          <p:cNvCxnSpPr/>
          <p:nvPr/>
        </p:nvCxnSpPr>
        <p:spPr>
          <a:xfrm flipV="1">
            <a:off x="6096000" y="3179036"/>
            <a:ext cx="2022505" cy="769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C4DD39-40D0-4201-CF28-F2FFE4213263}"/>
              </a:ext>
            </a:extLst>
          </p:cNvPr>
          <p:cNvSpPr txBox="1"/>
          <p:nvPr/>
        </p:nvSpPr>
        <p:spPr>
          <a:xfrm>
            <a:off x="5312017" y="302511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CN4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1931640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BF8-6843-0A7E-3C09-6080374C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STM32CubeProgrammer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F9CD-360B-34C7-CA66-8235C4C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84" y="1845734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https://www.st.com/en/development-tools/stm32cubeprog.html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ใช้เพื่อดูอ่านสถานะของ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STLINK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TARGET</a:t>
            </a:r>
          </a:p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read/write/erase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target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 </a:t>
            </a: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ใครไม่สามารถ </a:t>
            </a:r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upload code </a:t>
            </a: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ได้ให้ </a:t>
            </a:r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download</a:t>
            </a:r>
            <a:b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โปรแกรมมาเพื่อเช็คดู แต่ใครที่ </a:t>
            </a:r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upload </a:t>
            </a: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ได้ปกติ</a:t>
            </a:r>
            <a:b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สามารถข้ามไปได้เลย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449FD-F1B4-689D-4D30-355DE4E9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41" y="2445791"/>
            <a:ext cx="4989075" cy="34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7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933F-A6BF-FD96-697D-A6642A08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E9D52-14A0-44B4-63C7-C744A43C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IO toggle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187463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00BF-D05A-1409-9B1E-55FA8C78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UART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0DB6-D669-2C90-8D75-E428F4B5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927" y="1954375"/>
            <a:ext cx="10855105" cy="402336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HAL_StatusTypeDef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HAL_UART_Transmit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(*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huart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*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pData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Size, Timeout)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huart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channel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huart1, huart2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pData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ข้อมูลที่ต้องการส่งออก ในรูปของ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array of char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Size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จำนวนข้อมูลที่ต้องการส่งออก (มีหน่วยเป็น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byte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Timeout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เวลาจำกัดในการรอการ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clear buffer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HAL_UART_Transmit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(&amp;huart2, "</a:t>
            </a:r>
            <a:r>
              <a:rPr lang="en-US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Haruhi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\r\n", 8, 1000);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4173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00BF-D05A-1409-9B1E-55FA8C78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UART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C7985A-2A78-2B03-6CC3-A3FFCD557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40"/>
          <a:stretch/>
        </p:blipFill>
        <p:spPr>
          <a:xfrm>
            <a:off x="1097280" y="1903682"/>
            <a:ext cx="8171708" cy="4172378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68F949-F88F-ADF6-C4D1-99A2D51E1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8"/>
          <a:stretch/>
        </p:blipFill>
        <p:spPr>
          <a:xfrm>
            <a:off x="5922235" y="875943"/>
            <a:ext cx="5964060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E62F3-377E-304C-C90E-19966DF63433}"/>
              </a:ext>
            </a:extLst>
          </p:cNvPr>
          <p:cNvSpPr txBox="1"/>
          <p:nvPr/>
        </p:nvSpPr>
        <p:spPr>
          <a:xfrm>
            <a:off x="10423108" y="1972757"/>
            <a:ext cx="1002197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Run</a:t>
            </a:r>
            <a:endParaRPr lang="th-TH" sz="4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99BE9-5910-22F5-9809-485875093F6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924207" y="1478529"/>
            <a:ext cx="0" cy="494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646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0CB04B8-E11E-4C95-60CB-119D501E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18"/>
          <a:stretch/>
        </p:blipFill>
        <p:spPr>
          <a:xfrm>
            <a:off x="780409" y="2190938"/>
            <a:ext cx="10500975" cy="42641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200BF-D05A-1409-9B1E-55FA8C78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UART</a:t>
            </a:r>
            <a:endParaRPr lang="th-TH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067B7E-2768-B376-1E1B-A0C1D2FE6646}"/>
              </a:ext>
            </a:extLst>
          </p:cNvPr>
          <p:cNvCxnSpPr>
            <a:cxnSpLocks/>
            <a:stCxn id="24" idx="2"/>
            <a:endCxn id="27" idx="1"/>
          </p:cNvCxnSpPr>
          <p:nvPr/>
        </p:nvCxnSpPr>
        <p:spPr>
          <a:xfrm>
            <a:off x="8972760" y="3798332"/>
            <a:ext cx="1701277" cy="14888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DB0262-EBFA-31C6-5BD1-F1FD5F3BDB07}"/>
              </a:ext>
            </a:extLst>
          </p:cNvPr>
          <p:cNvSpPr txBox="1"/>
          <p:nvPr/>
        </p:nvSpPr>
        <p:spPr>
          <a:xfrm>
            <a:off x="8166225" y="3429000"/>
            <a:ext cx="16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New console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134A01-3CBE-9387-2F87-DCCCD9B578B7}"/>
              </a:ext>
            </a:extLst>
          </p:cNvPr>
          <p:cNvSpPr/>
          <p:nvPr/>
        </p:nvSpPr>
        <p:spPr>
          <a:xfrm>
            <a:off x="10674037" y="5142368"/>
            <a:ext cx="353085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94D08B-8C47-B8E8-EB49-4B7B3A055CA6}"/>
              </a:ext>
            </a:extLst>
          </p:cNvPr>
          <p:cNvSpPr/>
          <p:nvPr/>
        </p:nvSpPr>
        <p:spPr>
          <a:xfrm>
            <a:off x="9710314" y="5595946"/>
            <a:ext cx="1701277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AF5F8D-6CC8-7153-F2E0-13732528AAC5}"/>
              </a:ext>
            </a:extLst>
          </p:cNvPr>
          <p:cNvSpPr txBox="1"/>
          <p:nvPr/>
        </p:nvSpPr>
        <p:spPr>
          <a:xfrm>
            <a:off x="6030896" y="5556136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Command shell console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22FB8F-2287-1045-08C7-C1710B1F631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8669439" y="5740802"/>
            <a:ext cx="10408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33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4A4995-F98A-2CD0-C4A1-FF242AC0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34" y="1989258"/>
            <a:ext cx="8477250" cy="3819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200BF-D05A-1409-9B1E-55FA8C78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UART</a:t>
            </a:r>
            <a:endParaRPr lang="th-TH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067B7E-2768-B376-1E1B-A0C1D2FE6646}"/>
              </a:ext>
            </a:extLst>
          </p:cNvPr>
          <p:cNvCxnSpPr>
            <a:cxnSpLocks/>
            <a:stCxn id="24" idx="2"/>
            <a:endCxn id="27" idx="1"/>
          </p:cNvCxnSpPr>
          <p:nvPr/>
        </p:nvCxnSpPr>
        <p:spPr>
          <a:xfrm>
            <a:off x="1837258" y="2898060"/>
            <a:ext cx="1203154" cy="6757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DB0262-EBFA-31C6-5BD1-F1FD5F3BDB07}"/>
              </a:ext>
            </a:extLst>
          </p:cNvPr>
          <p:cNvSpPr txBox="1"/>
          <p:nvPr/>
        </p:nvSpPr>
        <p:spPr>
          <a:xfrm>
            <a:off x="840735" y="2528728"/>
            <a:ext cx="199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Select Serial Port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134A01-3CBE-9387-2F87-DCCCD9B578B7}"/>
              </a:ext>
            </a:extLst>
          </p:cNvPr>
          <p:cNvSpPr/>
          <p:nvPr/>
        </p:nvSpPr>
        <p:spPr>
          <a:xfrm>
            <a:off x="3040412" y="3429000"/>
            <a:ext cx="2147223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94D08B-8C47-B8E8-EB49-4B7B3A055CA6}"/>
              </a:ext>
            </a:extLst>
          </p:cNvPr>
          <p:cNvSpPr/>
          <p:nvPr/>
        </p:nvSpPr>
        <p:spPr>
          <a:xfrm>
            <a:off x="5293211" y="2051363"/>
            <a:ext cx="5061531" cy="3653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AF5F8D-6CC8-7153-F2E0-13732528AAC5}"/>
              </a:ext>
            </a:extLst>
          </p:cNvPr>
          <p:cNvSpPr txBox="1"/>
          <p:nvPr/>
        </p:nvSpPr>
        <p:spPr>
          <a:xfrm>
            <a:off x="9152948" y="1404208"/>
            <a:ext cx="31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5.Set parameter and click finish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22FB8F-2287-1045-08C7-C1710B1F6316}"/>
              </a:ext>
            </a:extLst>
          </p:cNvPr>
          <p:cNvCxnSpPr>
            <a:cxnSpLocks/>
            <a:stCxn id="32" idx="2"/>
            <a:endCxn id="31" idx="3"/>
          </p:cNvCxnSpPr>
          <p:nvPr/>
        </p:nvCxnSpPr>
        <p:spPr>
          <a:xfrm flipH="1">
            <a:off x="10354742" y="1773540"/>
            <a:ext cx="360461" cy="2104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3835A0-5C94-2436-28B8-FF7F60FDF769}"/>
              </a:ext>
            </a:extLst>
          </p:cNvPr>
          <p:cNvSpPr/>
          <p:nvPr/>
        </p:nvSpPr>
        <p:spPr>
          <a:xfrm>
            <a:off x="4635374" y="3710509"/>
            <a:ext cx="461728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13C60-C658-2437-40CF-2A5AC4E43BC9}"/>
              </a:ext>
            </a:extLst>
          </p:cNvPr>
          <p:cNvCxnSpPr>
            <a:cxnSpLocks/>
            <a:stCxn id="20" idx="2"/>
            <a:endCxn id="14" idx="0"/>
          </p:cNvCxnSpPr>
          <p:nvPr/>
        </p:nvCxnSpPr>
        <p:spPr>
          <a:xfrm>
            <a:off x="3936203" y="2898060"/>
            <a:ext cx="930035" cy="8124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BD24C-DDEA-83AA-2ED6-CDB52C702799}"/>
              </a:ext>
            </a:extLst>
          </p:cNvPr>
          <p:cNvSpPr txBox="1"/>
          <p:nvPr/>
        </p:nvSpPr>
        <p:spPr>
          <a:xfrm>
            <a:off x="3194589" y="2528728"/>
            <a:ext cx="148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Click New…</a:t>
            </a:r>
            <a:endParaRPr lang="th-T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B32F9-65D5-074C-FDE4-6651E012A5A5}"/>
              </a:ext>
            </a:extLst>
          </p:cNvPr>
          <p:cNvSpPr/>
          <p:nvPr/>
        </p:nvSpPr>
        <p:spPr>
          <a:xfrm>
            <a:off x="3334901" y="4335941"/>
            <a:ext cx="911173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9C7525-A760-7300-A851-3B65191D2653}"/>
              </a:ext>
            </a:extLst>
          </p:cNvPr>
          <p:cNvCxnSpPr>
            <a:cxnSpLocks/>
            <a:stCxn id="42" idx="3"/>
            <a:endCxn id="37" idx="2"/>
          </p:cNvCxnSpPr>
          <p:nvPr/>
        </p:nvCxnSpPr>
        <p:spPr>
          <a:xfrm flipV="1">
            <a:off x="2261507" y="4625653"/>
            <a:ext cx="1528981" cy="7792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62E2C29-86C6-0FDD-8B7C-5FE8EFA3CBC6}"/>
              </a:ext>
            </a:extLst>
          </p:cNvPr>
          <p:cNvSpPr txBox="1"/>
          <p:nvPr/>
        </p:nvSpPr>
        <p:spPr>
          <a:xfrm>
            <a:off x="1092597" y="522025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Click 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9351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437D-ACB9-0F7F-4653-CC96D403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Scoring </a:t>
            </a:r>
            <a:endParaRPr lang="th-TH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B28E4D9-2C5E-DBDE-D18F-9103C6721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536729"/>
              </p:ext>
            </p:extLst>
          </p:nvPr>
        </p:nvGraphicFramePr>
        <p:xfrm>
          <a:off x="616674" y="1846263"/>
          <a:ext cx="3440854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E7B695-8704-4E7B-A26E-8FCDA4A3D4E0}"/>
              </a:ext>
            </a:extLst>
          </p:cNvPr>
          <p:cNvSpPr txBox="1"/>
          <p:nvPr/>
        </p:nvSpPr>
        <p:spPr>
          <a:xfrm>
            <a:off x="4547177" y="2287950"/>
            <a:ext cx="74503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 : in-Class Score [30%]</a:t>
            </a:r>
          </a:p>
          <a:p>
            <a:r>
              <a:rPr lang="en-US" sz="3600" dirty="0"/>
              <a:t>Exam : midterm and final Exam [70%]</a:t>
            </a:r>
          </a:p>
          <a:p>
            <a:r>
              <a:rPr lang="en-US" sz="3600" dirty="0"/>
              <a:t>Project : project base Exam [0%] ???</a:t>
            </a:r>
          </a:p>
          <a:p>
            <a:r>
              <a:rPr lang="en-US" sz="3600" dirty="0"/>
              <a:t>Extra point : Quiz [0-5% (additional)]</a:t>
            </a:r>
          </a:p>
          <a:p>
            <a:endParaRPr lang="en-US" sz="3600" dirty="0"/>
          </a:p>
          <a:p>
            <a:r>
              <a:rPr lang="en-US" sz="3600" dirty="0"/>
              <a:t>Exam : choice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293676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74DC-687F-80FE-2827-7AD9F0B3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Reopen console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AD1B-A32F-098B-28AA-636ED3383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0" y="2276475"/>
            <a:ext cx="8582025" cy="316230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554547-4F17-AE9F-AA14-3C0CC851ECA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589760" y="1737360"/>
            <a:ext cx="1731697" cy="14427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092BC0-E062-7AB5-44A5-1E4A056B0905}"/>
              </a:ext>
            </a:extLst>
          </p:cNvPr>
          <p:cNvSpPr txBox="1"/>
          <p:nvPr/>
        </p:nvSpPr>
        <p:spPr>
          <a:xfrm>
            <a:off x="6662166" y="1368028"/>
            <a:ext cx="185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Display console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B311F-E4B1-1DDA-D52D-A3A9D53B92D3}"/>
              </a:ext>
            </a:extLst>
          </p:cNvPr>
          <p:cNvSpPr/>
          <p:nvPr/>
        </p:nvSpPr>
        <p:spPr>
          <a:xfrm>
            <a:off x="9080170" y="3180107"/>
            <a:ext cx="482573" cy="3076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05C01B-AFF5-2EAE-AD5C-D57FFD558C7C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1501746" y="3308258"/>
            <a:ext cx="1127511" cy="6757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C19AAF-D71D-E690-A2C4-6387A8F55D76}"/>
              </a:ext>
            </a:extLst>
          </p:cNvPr>
          <p:cNvSpPr txBox="1"/>
          <p:nvPr/>
        </p:nvSpPr>
        <p:spPr>
          <a:xfrm>
            <a:off x="429580" y="2938926"/>
            <a:ext cx="214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Select Serial Port</a:t>
            </a:r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DFDA84-829F-DCA0-1227-F0728D9CD4B2}"/>
              </a:ext>
            </a:extLst>
          </p:cNvPr>
          <p:cNvSpPr/>
          <p:nvPr/>
        </p:nvSpPr>
        <p:spPr>
          <a:xfrm>
            <a:off x="2629257" y="3839198"/>
            <a:ext cx="2310212" cy="289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831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1D21-6AA2-62C9-1624-CCE53B90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394E3D-0C3D-4ABA-4869-72C7044A8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9127" y="2574210"/>
            <a:ext cx="5126161" cy="33822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15638-F3DC-0507-02B6-1EFC57CABB3E}"/>
              </a:ext>
            </a:extLst>
          </p:cNvPr>
          <p:cNvSpPr txBox="1"/>
          <p:nvPr/>
        </p:nvSpPr>
        <p:spPr>
          <a:xfrm>
            <a:off x="1247685" y="2050990"/>
            <a:ext cx="2679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Push blue button</a:t>
            </a:r>
            <a:endParaRPr lang="th-TH" sz="2800" u="sng" dirty="0"/>
          </a:p>
        </p:txBody>
      </p:sp>
    </p:spTree>
    <p:extLst>
      <p:ext uri="{BB962C8B-B14F-4D97-AF65-F5344CB8AC3E}">
        <p14:creationId xmlns:p14="http://schemas.microsoft.com/office/powerpoint/2010/main" val="1791121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A556-6DDA-86A4-732D-A5120EE7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A635-7EA0-F052-A707-449EABD8A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setup STM32CebeIDE</a:t>
            </a:r>
          </a:p>
          <a:p>
            <a:r>
              <a:rPr lang="en-US" dirty="0"/>
              <a:t>2. initial STM32 CUBE board (STM32 NUCLEO-G071RB)</a:t>
            </a:r>
          </a:p>
          <a:p>
            <a:r>
              <a:rPr lang="en-US" dirty="0"/>
              <a:t>3. Sent out Student Number and name via Serial port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BB880-E508-9E93-8B8D-AE9D61EB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10" y="3535469"/>
            <a:ext cx="2000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09A0-E245-D7C7-CC26-E560A5DE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Peripherals</a:t>
            </a:r>
            <a:endParaRPr lang="th-TH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566E-B051-364A-1171-E0D1CBC1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ส่วนประกอบอื่นๆ ของ ระบบ ที่ช่วยในการทำงาน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 หรือเติมเต็มการทำงานให้กับระบบ</a:t>
            </a:r>
          </a:p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ไม่จำเป็นต้องมี ระบบก็สามารถประมวลผลได้</a:t>
            </a:r>
          </a:p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เช่น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Serial, timer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เป็นต้น</a:t>
            </a:r>
          </a:p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microcontroller = microprocessor + Peripherals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321F3-847F-FE01-A902-6BB82599CABF}"/>
              </a:ext>
            </a:extLst>
          </p:cNvPr>
          <p:cNvSpPr txBox="1"/>
          <p:nvPr/>
        </p:nvSpPr>
        <p:spPr>
          <a:xfrm>
            <a:off x="8497719" y="6519446"/>
            <a:ext cx="3694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https://en.wikipedia.org/wiki/Peripheral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05550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C429-A779-1576-22D0-1E6E4F0F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Peripherals (Calculator)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0A8AA68-6BD7-FC63-E432-018328BC05A3}"/>
              </a:ext>
            </a:extLst>
          </p:cNvPr>
          <p:cNvSpPr txBox="1">
            <a:spLocks/>
          </p:cNvSpPr>
          <p:nvPr/>
        </p:nvSpPr>
        <p:spPr>
          <a:xfrm>
            <a:off x="689817" y="2107520"/>
            <a:ext cx="427148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การประมวลผล บวกเลข ลบเลข เกิดขึ้นในที่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RAM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 บวกเลข ลบเลข ถูกบรรจุไว้ใน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ROM</a:t>
            </a: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ต้องการติดต่อกับ อุปกรณ์ภายนอก เช่น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keypad LCD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ผ่านทาง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I2C</a:t>
            </a:r>
          </a:p>
          <a:p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Content Placeholder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A1EAF7-3F20-0E0D-0A2A-2EAAFBC1D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78" y="2107520"/>
            <a:ext cx="6316558" cy="3803350"/>
          </a:xfrm>
        </p:spPr>
      </p:pic>
    </p:spTree>
    <p:extLst>
      <p:ext uri="{BB962C8B-B14F-4D97-AF65-F5344CB8AC3E}">
        <p14:creationId xmlns:p14="http://schemas.microsoft.com/office/powerpoint/2010/main" val="101569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C429-A779-1576-22D0-1E6E4F0F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Peripherals (blink)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0A8AA68-6BD7-FC63-E432-018328BC05A3}"/>
              </a:ext>
            </a:extLst>
          </p:cNvPr>
          <p:cNvSpPr txBox="1">
            <a:spLocks/>
          </p:cNvSpPr>
          <p:nvPr/>
        </p:nvSpPr>
        <p:spPr>
          <a:xfrm>
            <a:off x="835781" y="2016398"/>
            <a:ext cx="4271482" cy="4554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โปรแกรมไฟกระพริบทุกๆ 1 วินาที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ทำหน้าที่จับเวลา ถ้าถึง 1 วินาทีแล้ว จะไปบอกให้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รู้ว่าถึงเวลาที่จะต้องเปลี่ยนสถานะของ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Peripherals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ไม่จำเป็นต้องติดต่อกับข้างนอก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</a:t>
            </a: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Content Placeholder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729AC5-35E0-33C2-C10E-437019816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18" y="2004883"/>
            <a:ext cx="5876417" cy="4022725"/>
          </a:xfrm>
        </p:spPr>
      </p:pic>
    </p:spTree>
    <p:extLst>
      <p:ext uri="{BB962C8B-B14F-4D97-AF65-F5344CB8AC3E}">
        <p14:creationId xmlns:p14="http://schemas.microsoft.com/office/powerpoint/2010/main" val="20339045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689</TotalTime>
  <Words>1873</Words>
  <Application>Microsoft Office PowerPoint</Application>
  <PresentationFormat>Widescreen</PresentationFormat>
  <Paragraphs>305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TH Sarabun New</vt:lpstr>
      <vt:lpstr>Retrospect</vt:lpstr>
      <vt:lpstr>1.Introduction</vt:lpstr>
      <vt:lpstr>PowerPoint Presentation</vt:lpstr>
      <vt:lpstr>What is MCU (microcontroller unit)</vt:lpstr>
      <vt:lpstr>What’s inside MCU</vt:lpstr>
      <vt:lpstr>Microcontroller part 1</vt:lpstr>
      <vt:lpstr>Scoring </vt:lpstr>
      <vt:lpstr>What is Peripherals</vt:lpstr>
      <vt:lpstr>ตัวอย่าง Peripherals (Calculator)</vt:lpstr>
      <vt:lpstr>ตัวอย่าง Peripherals (blink)</vt:lpstr>
      <vt:lpstr>Peripherals (scope)</vt:lpstr>
      <vt:lpstr>How to control peripheral in MCU</vt:lpstr>
      <vt:lpstr>using Register</vt:lpstr>
      <vt:lpstr>Using Register</vt:lpstr>
      <vt:lpstr>What is Register (in microcomputer)</vt:lpstr>
      <vt:lpstr>Register</vt:lpstr>
      <vt:lpstr>Register (pros.)</vt:lpstr>
      <vt:lpstr>Register (cons.)</vt:lpstr>
      <vt:lpstr>Arduino (HW development platform)</vt:lpstr>
      <vt:lpstr>HW development platform (pros.)</vt:lpstr>
      <vt:lpstr>HW development platform (cons.)</vt:lpstr>
      <vt:lpstr>STM Hardware abstraction layer (HAL)</vt:lpstr>
      <vt:lpstr>HAL example</vt:lpstr>
      <vt:lpstr>Course discerption</vt:lpstr>
      <vt:lpstr>ทำไมต้อง STM32?</vt:lpstr>
      <vt:lpstr>STM32</vt:lpstr>
      <vt:lpstr>STM32 NUCLEO-G071RB</vt:lpstr>
      <vt:lpstr>STM32 NUCLEO</vt:lpstr>
      <vt:lpstr>Setup CUBE</vt:lpstr>
      <vt:lpstr>Setup CUBE</vt:lpstr>
      <vt:lpstr>Setup CUBE</vt:lpstr>
      <vt:lpstr>Check driver</vt:lpstr>
      <vt:lpstr>Let’s start</vt:lpstr>
      <vt:lpstr>initial CUBE</vt:lpstr>
      <vt:lpstr>Select MCU (STM32G071RBT6)</vt:lpstr>
      <vt:lpstr>Select MCU</vt:lpstr>
      <vt:lpstr>PowerPoint Presentation</vt:lpstr>
      <vt:lpstr>detail</vt:lpstr>
      <vt:lpstr>Example configuration</vt:lpstr>
      <vt:lpstr>Set input button</vt:lpstr>
      <vt:lpstr>Example configuration</vt:lpstr>
      <vt:lpstr>Coding in Cube System</vt:lpstr>
      <vt:lpstr>Code section</vt:lpstr>
      <vt:lpstr>example</vt:lpstr>
      <vt:lpstr>Basic HAL Function</vt:lpstr>
      <vt:lpstr>Basic HAL Function</vt:lpstr>
      <vt:lpstr>Basic HAL Function</vt:lpstr>
      <vt:lpstr>Basic HAL Function</vt:lpstr>
      <vt:lpstr>Try this</vt:lpstr>
      <vt:lpstr>Menu</vt:lpstr>
      <vt:lpstr>Upload Code</vt:lpstr>
      <vt:lpstr>Programmer</vt:lpstr>
      <vt:lpstr>STLINK (programmer)</vt:lpstr>
      <vt:lpstr>STM32NUCLEO STLINK</vt:lpstr>
      <vt:lpstr>STM32CubeProgrammer</vt:lpstr>
      <vt:lpstr>Quiz</vt:lpstr>
      <vt:lpstr>Serial UART</vt:lpstr>
      <vt:lpstr>Serial UART</vt:lpstr>
      <vt:lpstr>Serial UART</vt:lpstr>
      <vt:lpstr>Serial UART</vt:lpstr>
      <vt:lpstr>Reopen console</vt:lpstr>
      <vt:lpstr>Result</vt:lpstr>
      <vt:lpstr>LAB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1.Introduction</dc:title>
  <dc:creator>Somsin Thongkrairat</dc:creator>
  <cp:lastModifiedBy>Somsin Thongkrairat</cp:lastModifiedBy>
  <cp:revision>129</cp:revision>
  <dcterms:created xsi:type="dcterms:W3CDTF">2024-05-17T09:28:25Z</dcterms:created>
  <dcterms:modified xsi:type="dcterms:W3CDTF">2024-06-30T04:34:39Z</dcterms:modified>
</cp:coreProperties>
</file>